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
  </p:handoutMasterIdLst>
  <p:sldIdLst>
    <p:sldId id="256" r:id="rId2"/>
    <p:sldId id="260" r:id="rId3"/>
    <p:sldId id="257" r:id="rId4"/>
  </p:sldIdLst>
  <p:sldSz cx="9144000" cy="6858000" type="letter"/>
  <p:notesSz cx="9396413"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176" userDrawn="1">
          <p15:clr>
            <a:srgbClr val="A4A3A4"/>
          </p15:clr>
        </p15:guide>
        <p15:guide id="2" orient="horz" pos="576" userDrawn="1">
          <p15:clr>
            <a:srgbClr val="A4A3A4"/>
          </p15:clr>
        </p15:guide>
        <p15:guide id="3" orient="horz" pos="2556" userDrawn="1">
          <p15:clr>
            <a:srgbClr val="A4A3A4"/>
          </p15:clr>
        </p15:guide>
        <p15:guide id="4" orient="horz" pos="540" userDrawn="1">
          <p15:clr>
            <a:srgbClr val="A4A3A4"/>
          </p15:clr>
        </p15:guide>
        <p15:guide id="5" orient="horz" pos="1836" userDrawn="1">
          <p15:clr>
            <a:srgbClr val="A4A3A4"/>
          </p15:clr>
        </p15:guide>
        <p15:guide id="6" orient="horz" pos="432" userDrawn="1">
          <p15:clr>
            <a:srgbClr val="A4A3A4"/>
          </p15:clr>
        </p15:guide>
        <p15:guide id="7" pos="64" userDrawn="1">
          <p15:clr>
            <a:srgbClr val="A4A3A4"/>
          </p15:clr>
        </p15:guide>
        <p15:guide id="8" pos="5696" userDrawn="1">
          <p15:clr>
            <a:srgbClr val="A4A3A4"/>
          </p15:clr>
        </p15:guide>
        <p15:guide id="9" pos="2368" userDrawn="1">
          <p15:clr>
            <a:srgbClr val="A4A3A4"/>
          </p15:clr>
        </p15:guide>
        <p15:guide id="10" pos="1728" userDrawn="1">
          <p15:clr>
            <a:srgbClr val="A4A3A4"/>
          </p15:clr>
        </p15:guide>
        <p15:guide id="11" pos="2880" userDrawn="1">
          <p15:clr>
            <a:srgbClr val="A4A3A4"/>
          </p15:clr>
        </p15:guide>
        <p15:guide id="12" pos="16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76D"/>
    <a:srgbClr val="00B8D1"/>
    <a:srgbClr val="0E7C11"/>
    <a:srgbClr val="292929"/>
    <a:srgbClr val="00A87C"/>
    <a:srgbClr val="AC2626"/>
    <a:srgbClr val="CC3300"/>
    <a:srgbClr val="CC0000"/>
    <a:srgbClr val="33333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16" autoAdjust="0"/>
    <p:restoredTop sz="90929"/>
  </p:normalViewPr>
  <p:slideViewPr>
    <p:cSldViewPr showGuides="1">
      <p:cViewPr varScale="1">
        <p:scale>
          <a:sx n="112" d="100"/>
          <a:sy n="112" d="100"/>
        </p:scale>
        <p:origin x="906" y="-12"/>
      </p:cViewPr>
      <p:guideLst>
        <p:guide orient="horz" pos="4176"/>
        <p:guide orient="horz" pos="576"/>
        <p:guide orient="horz" pos="2556"/>
        <p:guide orient="horz" pos="540"/>
        <p:guide orient="horz" pos="1836"/>
        <p:guide orient="horz" pos="432"/>
        <p:guide pos="64"/>
        <p:guide pos="5696"/>
        <p:guide pos="2368"/>
        <p:guide pos="1728"/>
        <p:guide pos="2880"/>
        <p:guide pos="1664"/>
      </p:guideLst>
    </p:cSldViewPr>
  </p:slideViewPr>
  <p:outlineViewPr>
    <p:cViewPr>
      <p:scale>
        <a:sx n="33" d="100"/>
        <a:sy n="33" d="100"/>
      </p:scale>
      <p:origin x="0" y="0"/>
    </p:cViewPr>
  </p:outlin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0"/>
            <a:ext cx="4072630" cy="350579"/>
          </a:xfrm>
          <a:prstGeom prst="rect">
            <a:avLst/>
          </a:prstGeom>
          <a:noFill/>
          <a:ln w="9525">
            <a:noFill/>
            <a:miter lim="800000"/>
            <a:headEnd/>
            <a:tailEnd/>
          </a:ln>
          <a:effectLst/>
        </p:spPr>
        <p:txBody>
          <a:bodyPr vert="horz" wrap="square" lIns="93740" tIns="46871" rIns="93740" bIns="46871" numCol="1" anchor="t" anchorCtr="0" compatLnSpc="1">
            <a:prstTxWarp prst="textNoShape">
              <a:avLst/>
            </a:prstTxWarp>
          </a:bodyPr>
          <a:lstStyle>
            <a:lvl1pPr defTabSz="938213">
              <a:defRPr sz="1300"/>
            </a:lvl1pPr>
          </a:lstStyle>
          <a:p>
            <a:pPr>
              <a:defRPr/>
            </a:pPr>
            <a:endParaRPr lang="en-US"/>
          </a:p>
        </p:txBody>
      </p:sp>
      <p:sp>
        <p:nvSpPr>
          <p:cNvPr id="4099" name="Rectangle 1027"/>
          <p:cNvSpPr>
            <a:spLocks noGrp="1" noChangeArrowheads="1"/>
          </p:cNvSpPr>
          <p:nvPr>
            <p:ph type="dt" sz="quarter" idx="1"/>
          </p:nvPr>
        </p:nvSpPr>
        <p:spPr bwMode="auto">
          <a:xfrm>
            <a:off x="5323784" y="0"/>
            <a:ext cx="4072630" cy="350579"/>
          </a:xfrm>
          <a:prstGeom prst="rect">
            <a:avLst/>
          </a:prstGeom>
          <a:noFill/>
          <a:ln w="9525">
            <a:noFill/>
            <a:miter lim="800000"/>
            <a:headEnd/>
            <a:tailEnd/>
          </a:ln>
          <a:effectLst/>
        </p:spPr>
        <p:txBody>
          <a:bodyPr vert="horz" wrap="square" lIns="93740" tIns="46871" rIns="93740" bIns="46871" numCol="1" anchor="t" anchorCtr="0" compatLnSpc="1">
            <a:prstTxWarp prst="textNoShape">
              <a:avLst/>
            </a:prstTxWarp>
          </a:bodyPr>
          <a:lstStyle>
            <a:lvl1pPr algn="r" defTabSz="938213">
              <a:defRPr sz="1300"/>
            </a:lvl1pPr>
          </a:lstStyle>
          <a:p>
            <a:pPr>
              <a:defRPr/>
            </a:pPr>
            <a:endParaRPr lang="en-US"/>
          </a:p>
        </p:txBody>
      </p:sp>
      <p:sp>
        <p:nvSpPr>
          <p:cNvPr id="4100" name="Rectangle 1028"/>
          <p:cNvSpPr>
            <a:spLocks noGrp="1" noChangeArrowheads="1"/>
          </p:cNvSpPr>
          <p:nvPr>
            <p:ph type="ftr" sz="quarter" idx="2"/>
          </p:nvPr>
        </p:nvSpPr>
        <p:spPr bwMode="auto">
          <a:xfrm>
            <a:off x="1" y="6659821"/>
            <a:ext cx="4072630" cy="350579"/>
          </a:xfrm>
          <a:prstGeom prst="rect">
            <a:avLst/>
          </a:prstGeom>
          <a:noFill/>
          <a:ln w="9525">
            <a:noFill/>
            <a:miter lim="800000"/>
            <a:headEnd/>
            <a:tailEnd/>
          </a:ln>
          <a:effectLst/>
        </p:spPr>
        <p:txBody>
          <a:bodyPr vert="horz" wrap="square" lIns="93740" tIns="46871" rIns="93740" bIns="46871" numCol="1" anchor="b" anchorCtr="0" compatLnSpc="1">
            <a:prstTxWarp prst="textNoShape">
              <a:avLst/>
            </a:prstTxWarp>
          </a:bodyPr>
          <a:lstStyle>
            <a:lvl1pPr defTabSz="938213">
              <a:defRPr sz="1300"/>
            </a:lvl1pPr>
          </a:lstStyle>
          <a:p>
            <a:pPr>
              <a:defRPr/>
            </a:pPr>
            <a:endParaRPr lang="en-US"/>
          </a:p>
        </p:txBody>
      </p:sp>
      <p:sp>
        <p:nvSpPr>
          <p:cNvPr id="4101" name="Rectangle 1029"/>
          <p:cNvSpPr>
            <a:spLocks noGrp="1" noChangeArrowheads="1"/>
          </p:cNvSpPr>
          <p:nvPr>
            <p:ph type="sldNum" sz="quarter" idx="3"/>
          </p:nvPr>
        </p:nvSpPr>
        <p:spPr bwMode="auto">
          <a:xfrm>
            <a:off x="5323784" y="6659821"/>
            <a:ext cx="4072630" cy="350579"/>
          </a:xfrm>
          <a:prstGeom prst="rect">
            <a:avLst/>
          </a:prstGeom>
          <a:noFill/>
          <a:ln w="9525">
            <a:noFill/>
            <a:miter lim="800000"/>
            <a:headEnd/>
            <a:tailEnd/>
          </a:ln>
          <a:effectLst/>
        </p:spPr>
        <p:txBody>
          <a:bodyPr vert="horz" wrap="square" lIns="93740" tIns="46871" rIns="93740" bIns="46871" numCol="1" anchor="b" anchorCtr="0" compatLnSpc="1">
            <a:prstTxWarp prst="textNoShape">
              <a:avLst/>
            </a:prstTxWarp>
          </a:bodyPr>
          <a:lstStyle>
            <a:lvl1pPr algn="r" defTabSz="938213">
              <a:defRPr sz="1300"/>
            </a:lvl1pPr>
          </a:lstStyle>
          <a:p>
            <a:pPr>
              <a:defRPr/>
            </a:pPr>
            <a:fld id="{DA49F407-80F7-4A19-96AE-144A9F36AD72}" type="slidenum">
              <a:rPr lang="en-US"/>
              <a:pPr>
                <a:defRPr/>
              </a:pPr>
              <a:t>‹#›</a:t>
            </a:fld>
            <a:endParaRPr lang="en-US"/>
          </a:p>
        </p:txBody>
      </p:sp>
    </p:spTree>
    <p:extLst>
      <p:ext uri="{BB962C8B-B14F-4D97-AF65-F5344CB8AC3E}">
        <p14:creationId xmlns:p14="http://schemas.microsoft.com/office/powerpoint/2010/main" val="19346058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028"/>
            <a:ext cx="7772400" cy="1470422"/>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9AEA2-5CB9-446B-AEEA-74B1491D79F8}" type="slidenum">
              <a:rPr lang="en-US"/>
              <a:pPr>
                <a:defRPr/>
              </a:pPr>
              <a:t>‹#›</a:t>
            </a:fld>
            <a:endParaRPr lang="en-US"/>
          </a:p>
        </p:txBody>
      </p:sp>
    </p:spTree>
    <p:extLst>
      <p:ext uri="{BB962C8B-B14F-4D97-AF65-F5344CB8AC3E}">
        <p14:creationId xmlns:p14="http://schemas.microsoft.com/office/powerpoint/2010/main" val="331004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F0E56-97AF-4534-871A-A381ECB0852E}" type="slidenum">
              <a:rPr lang="en-US"/>
              <a:pPr>
                <a:defRPr/>
              </a:pPr>
              <a:t>‹#›</a:t>
            </a:fld>
            <a:endParaRPr lang="en-US"/>
          </a:p>
        </p:txBody>
      </p:sp>
    </p:spTree>
    <p:extLst>
      <p:ext uri="{BB962C8B-B14F-4D97-AF65-F5344CB8AC3E}">
        <p14:creationId xmlns:p14="http://schemas.microsoft.com/office/powerpoint/2010/main" val="4144281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261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43F144-6A8E-4C74-AF5B-762B7674163B}" type="slidenum">
              <a:rPr lang="en-US"/>
              <a:pPr>
                <a:defRPr/>
              </a:pPr>
              <a:t>‹#›</a:t>
            </a:fld>
            <a:endParaRPr lang="en-US"/>
          </a:p>
        </p:txBody>
      </p:sp>
    </p:spTree>
    <p:extLst>
      <p:ext uri="{BB962C8B-B14F-4D97-AF65-F5344CB8AC3E}">
        <p14:creationId xmlns:p14="http://schemas.microsoft.com/office/powerpoint/2010/main" val="2555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E52FA8-EF66-445C-B1EC-9A9A745CFA9C}" type="slidenum">
              <a:rPr lang="en-US"/>
              <a:pPr>
                <a:defRPr/>
              </a:pPr>
              <a:t>‹#›</a:t>
            </a:fld>
            <a:endParaRPr lang="en-US"/>
          </a:p>
        </p:txBody>
      </p:sp>
    </p:spTree>
    <p:extLst>
      <p:ext uri="{BB962C8B-B14F-4D97-AF65-F5344CB8AC3E}">
        <p14:creationId xmlns:p14="http://schemas.microsoft.com/office/powerpoint/2010/main" val="380996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784" y="4406504"/>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1784" y="2906316"/>
            <a:ext cx="7772400" cy="1500188"/>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C0F390-B7E4-4E0A-BA9F-A02A3D4DD1E7}" type="slidenum">
              <a:rPr lang="en-US"/>
              <a:pPr>
                <a:defRPr/>
              </a:pPr>
              <a:t>‹#›</a:t>
            </a:fld>
            <a:endParaRPr lang="en-US"/>
          </a:p>
        </p:txBody>
      </p:sp>
    </p:spTree>
    <p:extLst>
      <p:ext uri="{BB962C8B-B14F-4D97-AF65-F5344CB8AC3E}">
        <p14:creationId xmlns:p14="http://schemas.microsoft.com/office/powerpoint/2010/main" val="1975949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7846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0" y="1981200"/>
            <a:ext cx="37846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198B81-398F-46B9-BD3A-AB753B96D20B}" type="slidenum">
              <a:rPr lang="en-US"/>
              <a:pPr>
                <a:defRPr/>
              </a:pPr>
              <a:t>‹#›</a:t>
            </a:fld>
            <a:endParaRPr lang="en-US"/>
          </a:p>
        </p:txBody>
      </p:sp>
    </p:spTree>
    <p:extLst>
      <p:ext uri="{BB962C8B-B14F-4D97-AF65-F5344CB8AC3E}">
        <p14:creationId xmlns:p14="http://schemas.microsoft.com/office/powerpoint/2010/main" val="3416470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16"/>
            <a:ext cx="4040717" cy="6405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0" y="2175272"/>
            <a:ext cx="4040717" cy="395049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6085" y="1534716"/>
            <a:ext cx="4040716" cy="64055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6085" y="2175272"/>
            <a:ext cx="4040716" cy="395049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30C7FD-92C2-438F-A497-02E7CA987706}" type="slidenum">
              <a:rPr lang="en-US"/>
              <a:pPr>
                <a:defRPr/>
              </a:pPr>
              <a:t>‹#›</a:t>
            </a:fld>
            <a:endParaRPr lang="en-US"/>
          </a:p>
        </p:txBody>
      </p:sp>
    </p:spTree>
    <p:extLst>
      <p:ext uri="{BB962C8B-B14F-4D97-AF65-F5344CB8AC3E}">
        <p14:creationId xmlns:p14="http://schemas.microsoft.com/office/powerpoint/2010/main" val="47682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C528B5-213F-45CD-B519-16FBB8C1396B}" type="slidenum">
              <a:rPr lang="en-US"/>
              <a:pPr>
                <a:defRPr/>
              </a:pPr>
              <a:t>‹#›</a:t>
            </a:fld>
            <a:endParaRPr lang="en-US"/>
          </a:p>
        </p:txBody>
      </p:sp>
    </p:spTree>
    <p:extLst>
      <p:ext uri="{BB962C8B-B14F-4D97-AF65-F5344CB8AC3E}">
        <p14:creationId xmlns:p14="http://schemas.microsoft.com/office/powerpoint/2010/main" val="34844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E1966E-0CB0-4805-9C43-034725539911}" type="slidenum">
              <a:rPr lang="en-US"/>
              <a:pPr>
                <a:defRPr/>
              </a:pPr>
              <a:t>‹#›</a:t>
            </a:fld>
            <a:endParaRPr lang="en-US"/>
          </a:p>
        </p:txBody>
      </p:sp>
    </p:spTree>
    <p:extLst>
      <p:ext uri="{BB962C8B-B14F-4D97-AF65-F5344CB8AC3E}">
        <p14:creationId xmlns:p14="http://schemas.microsoft.com/office/powerpoint/2010/main" val="350719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654"/>
            <a:ext cx="3007784" cy="116205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1" y="272653"/>
            <a:ext cx="5111749"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4703"/>
            <a:ext cx="30077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9ADF0E-3F77-4C12-A6E0-2733A51E3DF6}" type="slidenum">
              <a:rPr lang="en-US"/>
              <a:pPr>
                <a:defRPr/>
              </a:pPr>
              <a:t>‹#›</a:t>
            </a:fld>
            <a:endParaRPr lang="en-US"/>
          </a:p>
        </p:txBody>
      </p:sp>
    </p:spTree>
    <p:extLst>
      <p:ext uri="{BB962C8B-B14F-4D97-AF65-F5344CB8AC3E}">
        <p14:creationId xmlns:p14="http://schemas.microsoft.com/office/powerpoint/2010/main" val="109096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17" y="4800600"/>
            <a:ext cx="5486400" cy="566738"/>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817" y="613172"/>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1792817" y="5367337"/>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EFB0F2-C76E-4ACF-B004-0DE6222B983B}" type="slidenum">
              <a:rPr lang="en-US"/>
              <a:pPr>
                <a:defRPr/>
              </a:pPr>
              <a:t>‹#›</a:t>
            </a:fld>
            <a:endParaRPr lang="en-US"/>
          </a:p>
        </p:txBody>
      </p:sp>
    </p:spTree>
    <p:extLst>
      <p:ext uri="{BB962C8B-B14F-4D97-AF65-F5344CB8AC3E}">
        <p14:creationId xmlns:p14="http://schemas.microsoft.com/office/powerpoint/2010/main" val="290007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867"/>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867"/>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67"/>
            </a:lvl1pPr>
          </a:lstStyle>
          <a:p>
            <a:pPr>
              <a:defRPr/>
            </a:pPr>
            <a:fld id="{FAB1B384-E832-4ECA-BA0F-5BF78F09D2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Times New Roman" pitchFamily="18" charset="0"/>
        </a:defRPr>
      </a:lvl2pPr>
      <a:lvl3pPr algn="ctr" rtl="0" eaLnBrk="0" fontAlgn="base" hangingPunct="0">
        <a:spcBef>
          <a:spcPct val="0"/>
        </a:spcBef>
        <a:spcAft>
          <a:spcPct val="0"/>
        </a:spcAft>
        <a:defRPr sz="5867">
          <a:solidFill>
            <a:schemeClr val="tx2"/>
          </a:solidFill>
          <a:latin typeface="Times New Roman" pitchFamily="18" charset="0"/>
        </a:defRPr>
      </a:lvl3pPr>
      <a:lvl4pPr algn="ctr" rtl="0" eaLnBrk="0" fontAlgn="base" hangingPunct="0">
        <a:spcBef>
          <a:spcPct val="0"/>
        </a:spcBef>
        <a:spcAft>
          <a:spcPct val="0"/>
        </a:spcAft>
        <a:defRPr sz="5867">
          <a:solidFill>
            <a:schemeClr val="tx2"/>
          </a:solidFill>
          <a:latin typeface="Times New Roman" pitchFamily="18" charset="0"/>
        </a:defRPr>
      </a:lvl4pPr>
      <a:lvl5pPr algn="ctr" rtl="0" eaLnBrk="0" fontAlgn="base" hangingPunct="0">
        <a:spcBef>
          <a:spcPct val="0"/>
        </a:spcBef>
        <a:spcAft>
          <a:spcPct val="0"/>
        </a:spcAft>
        <a:defRPr sz="5867">
          <a:solidFill>
            <a:schemeClr val="tx2"/>
          </a:solidFill>
          <a:latin typeface="Times New Roman" pitchFamily="18" charset="0"/>
        </a:defRPr>
      </a:lvl5pPr>
      <a:lvl6pPr marL="609585" algn="ctr" rtl="0" fontAlgn="base">
        <a:spcBef>
          <a:spcPct val="0"/>
        </a:spcBef>
        <a:spcAft>
          <a:spcPct val="0"/>
        </a:spcAft>
        <a:defRPr sz="5867">
          <a:solidFill>
            <a:schemeClr val="tx2"/>
          </a:solidFill>
          <a:latin typeface="Times New Roman" pitchFamily="18" charset="0"/>
        </a:defRPr>
      </a:lvl6pPr>
      <a:lvl7pPr marL="1219170" algn="ctr" rtl="0" fontAlgn="base">
        <a:spcBef>
          <a:spcPct val="0"/>
        </a:spcBef>
        <a:spcAft>
          <a:spcPct val="0"/>
        </a:spcAft>
        <a:defRPr sz="5867">
          <a:solidFill>
            <a:schemeClr val="tx2"/>
          </a:solidFill>
          <a:latin typeface="Times New Roman" pitchFamily="18" charset="0"/>
        </a:defRPr>
      </a:lvl7pPr>
      <a:lvl8pPr marL="1828754" algn="ctr" rtl="0" fontAlgn="base">
        <a:spcBef>
          <a:spcPct val="0"/>
        </a:spcBef>
        <a:spcAft>
          <a:spcPct val="0"/>
        </a:spcAft>
        <a:defRPr sz="5867">
          <a:solidFill>
            <a:schemeClr val="tx2"/>
          </a:solidFill>
          <a:latin typeface="Times New Roman" pitchFamily="18" charset="0"/>
        </a:defRPr>
      </a:lvl8pPr>
      <a:lvl9pPr marL="2438339" algn="ctr" rtl="0" fontAlgn="base">
        <a:spcBef>
          <a:spcPct val="0"/>
        </a:spcBef>
        <a:spcAft>
          <a:spcPct val="0"/>
        </a:spcAft>
        <a:defRPr sz="5867">
          <a:solidFill>
            <a:schemeClr val="tx2"/>
          </a:solidFill>
          <a:latin typeface="Times New Roman" pitchFamily="18"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112"/>
          <p:cNvSpPr>
            <a:spLocks noChangeArrowheads="1"/>
          </p:cNvSpPr>
          <p:nvPr/>
        </p:nvSpPr>
        <p:spPr bwMode="auto">
          <a:xfrm>
            <a:off x="136523" y="115958"/>
            <a:ext cx="8870953" cy="1006588"/>
          </a:xfrm>
          <a:prstGeom prst="rect">
            <a:avLst/>
          </a:prstGeom>
          <a:solidFill>
            <a:srgbClr val="27476D"/>
          </a:solidFill>
          <a:ln w="6350">
            <a:solidFill>
              <a:srgbClr val="27476D"/>
            </a:solidFill>
            <a:miter lim="800000"/>
            <a:headEnd/>
            <a:tailEnd/>
          </a:ln>
        </p:spPr>
        <p:txBody>
          <a:bodyPr wrap="none" anchor="ctr"/>
          <a:lstStyle/>
          <a:p>
            <a:endParaRPr lang="en-US" sz="3200" dirty="0"/>
          </a:p>
        </p:txBody>
      </p:sp>
      <p:pic>
        <p:nvPicPr>
          <p:cNvPr id="5" name="Picture 4">
            <a:extLst>
              <a:ext uri="{FF2B5EF4-FFF2-40B4-BE49-F238E27FC236}">
                <a16:creationId xmlns:a16="http://schemas.microsoft.com/office/drawing/2014/main" id="{48BBB5D9-DDAD-498C-8BD7-FD7E65930C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69" t="22464" r="10658" b="9778"/>
          <a:stretch/>
        </p:blipFill>
        <p:spPr>
          <a:xfrm>
            <a:off x="5927723" y="1182758"/>
            <a:ext cx="3079754" cy="1828800"/>
          </a:xfrm>
          <a:prstGeom prst="rect">
            <a:avLst/>
          </a:prstGeom>
        </p:spPr>
      </p:pic>
      <p:sp>
        <p:nvSpPr>
          <p:cNvPr id="2061" name="Rectangle 117"/>
          <p:cNvSpPr>
            <a:spLocks noChangeArrowheads="1"/>
          </p:cNvSpPr>
          <p:nvPr/>
        </p:nvSpPr>
        <p:spPr bwMode="auto">
          <a:xfrm>
            <a:off x="5486400" y="847109"/>
            <a:ext cx="338829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p>
            <a:pPr algn="r"/>
            <a:r>
              <a:rPr lang="en-US" sz="1050" dirty="0">
                <a:solidFill>
                  <a:schemeClr val="bg1"/>
                </a:solidFill>
                <a:latin typeface="Montserrat" panose="00000500000000000000" pitchFamily="50" charset="0"/>
              </a:rPr>
              <a:t>Montgomery County  |  GLA:  ± 87,590 SF</a:t>
            </a:r>
          </a:p>
        </p:txBody>
      </p:sp>
      <p:sp>
        <p:nvSpPr>
          <p:cNvPr id="2065" name="Rectangle 121"/>
          <p:cNvSpPr>
            <a:spLocks noChangeArrowheads="1"/>
          </p:cNvSpPr>
          <p:nvPr/>
        </p:nvSpPr>
        <p:spPr bwMode="auto">
          <a:xfrm>
            <a:off x="4191000" y="649358"/>
            <a:ext cx="4683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sz="1400" cap="small" dirty="0">
                <a:solidFill>
                  <a:schemeClr val="bg1"/>
                </a:solidFill>
                <a:latin typeface="Montserrat" panose="00000500000000000000" pitchFamily="50" charset="0"/>
              </a:rPr>
              <a:t>920-998 </a:t>
            </a:r>
            <a:r>
              <a:rPr lang="en-US" sz="1400" cap="small">
                <a:solidFill>
                  <a:schemeClr val="bg1"/>
                </a:solidFill>
                <a:latin typeface="Montserrat" panose="00000500000000000000" pitchFamily="50" charset="0"/>
              </a:rPr>
              <a:t>Dekalb Pike, Blue Bell, PA 19422</a:t>
            </a:r>
            <a:endParaRPr lang="en-US" sz="1400" cap="small" dirty="0">
              <a:solidFill>
                <a:schemeClr val="bg1"/>
              </a:solidFill>
              <a:latin typeface="Montserrat" panose="00000500000000000000" pitchFamily="50" charset="0"/>
            </a:endParaRPr>
          </a:p>
        </p:txBody>
      </p:sp>
      <p:sp>
        <p:nvSpPr>
          <p:cNvPr id="37" name="Rectangle 92"/>
          <p:cNvSpPr>
            <a:spLocks noChangeArrowheads="1"/>
          </p:cNvSpPr>
          <p:nvPr/>
        </p:nvSpPr>
        <p:spPr bwMode="auto">
          <a:xfrm>
            <a:off x="2309175" y="4697318"/>
            <a:ext cx="2982095" cy="1517338"/>
          </a:xfrm>
          <a:prstGeom prst="rect">
            <a:avLst/>
          </a:prstGeom>
          <a:solidFill>
            <a:schemeClr val="bg1">
              <a:lumMod val="95000"/>
            </a:schemeClr>
          </a:solidFill>
          <a:ln>
            <a:noFill/>
          </a:ln>
          <a:effectLst/>
        </p:spPr>
        <p:txBody>
          <a:bodyPr wrap="square" lIns="0" rIns="0" bIns="24384">
            <a:spAutoFit/>
          </a:bodyPr>
          <a:lstStyle/>
          <a:p>
            <a:pPr marL="114300" indent="-114300">
              <a:spcAft>
                <a:spcPts val="600"/>
              </a:spcAft>
              <a:buClr>
                <a:srgbClr val="27476D"/>
              </a:buClr>
              <a:buFont typeface="Arial" panose="020B0604020202020204" pitchFamily="34" charset="0"/>
              <a:buChar char="•"/>
            </a:pPr>
            <a:r>
              <a:rPr lang="en-US" sz="1050" i="1" kern="900" dirty="0">
                <a:latin typeface="Montserrat" panose="00000500000000000000" pitchFamily="50" charset="0"/>
                <a:cs typeface="Arial" charset="0"/>
              </a:rPr>
              <a:t>Grocery anchored center with desirable mix of retail and service-oriented tenants  </a:t>
            </a:r>
          </a:p>
          <a:p>
            <a:pPr marL="114300" indent="-114300">
              <a:spcAft>
                <a:spcPts val="600"/>
              </a:spcAft>
              <a:buClr>
                <a:srgbClr val="27476D"/>
              </a:buClr>
              <a:buFont typeface="Arial" panose="020B0604020202020204" pitchFamily="34" charset="0"/>
              <a:buChar char="•"/>
            </a:pPr>
            <a:r>
              <a:rPr lang="en-US" sz="1050" i="1" kern="900" dirty="0">
                <a:latin typeface="Montserrat" panose="00000500000000000000" pitchFamily="50" charset="0"/>
                <a:cs typeface="Arial" charset="0"/>
              </a:rPr>
              <a:t>Strategically located at intersection of Dekalb Pike/Rt. 202 and Skippack Pike/Rt. 73 with a combined traffic count of approximately 36,263 </a:t>
            </a:r>
            <a:r>
              <a:rPr lang="en-US" sz="1050" i="1" kern="900" dirty="0" err="1">
                <a:latin typeface="Montserrat" panose="00000500000000000000" pitchFamily="50" charset="0"/>
                <a:cs typeface="Arial" charset="0"/>
              </a:rPr>
              <a:t>v.p.d</a:t>
            </a:r>
            <a:r>
              <a:rPr lang="en-US" sz="1050" i="1" kern="900" dirty="0">
                <a:latin typeface="Montserrat" panose="00000500000000000000" pitchFamily="50" charset="0"/>
                <a:cs typeface="Arial" charset="0"/>
              </a:rPr>
              <a:t>.</a:t>
            </a:r>
          </a:p>
          <a:p>
            <a:pPr marL="114300" indent="-114300">
              <a:spcAft>
                <a:spcPts val="600"/>
              </a:spcAft>
              <a:buClr>
                <a:srgbClr val="27476D"/>
              </a:buClr>
              <a:buFont typeface="Arial" panose="020B0604020202020204" pitchFamily="34" charset="0"/>
              <a:buChar char="•"/>
            </a:pPr>
            <a:r>
              <a:rPr lang="en-US" sz="1050" i="1" kern="900" dirty="0">
                <a:latin typeface="Montserrat" panose="00000500000000000000" pitchFamily="50" charset="0"/>
                <a:cs typeface="Arial" charset="0"/>
              </a:rPr>
              <a:t>Serves an upscale trade area with high daytime population</a:t>
            </a:r>
          </a:p>
        </p:txBody>
      </p:sp>
      <p:graphicFrame>
        <p:nvGraphicFramePr>
          <p:cNvPr id="4" name="Table 3"/>
          <p:cNvGraphicFramePr>
            <a:graphicFrameLocks noGrp="1"/>
          </p:cNvGraphicFramePr>
          <p:nvPr>
            <p:extLst>
              <p:ext uri="{D42A27DB-BD31-4B8C-83A1-F6EECF244321}">
                <p14:modId xmlns:p14="http://schemas.microsoft.com/office/powerpoint/2010/main" val="3693927322"/>
              </p:ext>
            </p:extLst>
          </p:nvPr>
        </p:nvGraphicFramePr>
        <p:xfrm>
          <a:off x="5370034" y="4697317"/>
          <a:ext cx="3637441" cy="1594284"/>
        </p:xfrm>
        <a:graphic>
          <a:graphicData uri="http://schemas.openxmlformats.org/drawingml/2006/table">
            <a:tbl>
              <a:tblPr firstRow="1" bandRow="1">
                <a:tableStyleId>{5C22544A-7EE6-4342-B048-85BDC9FD1C3A}</a:tableStyleId>
              </a:tblPr>
              <a:tblGrid>
                <a:gridCol w="1392372">
                  <a:extLst>
                    <a:ext uri="{9D8B030D-6E8A-4147-A177-3AD203B41FA5}">
                      <a16:colId xmlns:a16="http://schemas.microsoft.com/office/drawing/2014/main" val="20000"/>
                    </a:ext>
                  </a:extLst>
                </a:gridCol>
                <a:gridCol w="730726">
                  <a:extLst>
                    <a:ext uri="{9D8B030D-6E8A-4147-A177-3AD203B41FA5}">
                      <a16:colId xmlns:a16="http://schemas.microsoft.com/office/drawing/2014/main" val="20001"/>
                    </a:ext>
                  </a:extLst>
                </a:gridCol>
                <a:gridCol w="777138">
                  <a:extLst>
                    <a:ext uri="{9D8B030D-6E8A-4147-A177-3AD203B41FA5}">
                      <a16:colId xmlns:a16="http://schemas.microsoft.com/office/drawing/2014/main" val="20002"/>
                    </a:ext>
                  </a:extLst>
                </a:gridCol>
                <a:gridCol w="737205">
                  <a:extLst>
                    <a:ext uri="{9D8B030D-6E8A-4147-A177-3AD203B41FA5}">
                      <a16:colId xmlns:a16="http://schemas.microsoft.com/office/drawing/2014/main" val="20003"/>
                    </a:ext>
                  </a:extLst>
                </a:gridCol>
              </a:tblGrid>
              <a:tr h="398571">
                <a:tc>
                  <a:txBody>
                    <a:bodyPr/>
                    <a:lstStyle/>
                    <a:p>
                      <a:r>
                        <a:rPr lang="en-US" sz="1000" cap="all" baseline="0" dirty="0">
                          <a:latin typeface="Montserrat" panose="00000500000000000000" pitchFamily="50" charset="0"/>
                        </a:rPr>
                        <a:t>Demographics</a:t>
                      </a:r>
                    </a:p>
                  </a:txBody>
                  <a:tcPr marL="95953" marR="95953" marT="47976" marB="47976">
                    <a:solidFill>
                      <a:srgbClr val="00B8D1"/>
                    </a:solidFill>
                  </a:tcPr>
                </a:tc>
                <a:tc>
                  <a:txBody>
                    <a:bodyPr/>
                    <a:lstStyle/>
                    <a:p>
                      <a:pPr algn="r"/>
                      <a:r>
                        <a:rPr lang="en-US" sz="1000" i="1" u="sng" dirty="0">
                          <a:latin typeface="Montserrat" panose="00000500000000000000" pitchFamily="50" charset="0"/>
                        </a:rPr>
                        <a:t>1 Mile</a:t>
                      </a:r>
                    </a:p>
                  </a:txBody>
                  <a:tcPr marL="95953" marR="95953" marT="47976" marB="47976">
                    <a:solidFill>
                      <a:srgbClr val="00B8D1"/>
                    </a:solidFill>
                  </a:tcPr>
                </a:tc>
                <a:tc>
                  <a:txBody>
                    <a:bodyPr/>
                    <a:lstStyle/>
                    <a:p>
                      <a:pPr algn="r"/>
                      <a:r>
                        <a:rPr lang="en-US" sz="1000" i="1" u="sng" dirty="0">
                          <a:latin typeface="Montserrat" panose="00000500000000000000" pitchFamily="50" charset="0"/>
                        </a:rPr>
                        <a:t>3 Mile</a:t>
                      </a:r>
                    </a:p>
                  </a:txBody>
                  <a:tcPr marL="95953" marR="95953" marT="47976" marB="47976">
                    <a:solidFill>
                      <a:srgbClr val="00B8D1"/>
                    </a:solidFill>
                  </a:tcPr>
                </a:tc>
                <a:tc>
                  <a:txBody>
                    <a:bodyPr/>
                    <a:lstStyle/>
                    <a:p>
                      <a:pPr algn="r"/>
                      <a:r>
                        <a:rPr lang="en-US" sz="1000" i="1" u="sng" dirty="0">
                          <a:latin typeface="Montserrat" panose="00000500000000000000" pitchFamily="50" charset="0"/>
                        </a:rPr>
                        <a:t>5 Mile</a:t>
                      </a:r>
                    </a:p>
                  </a:txBody>
                  <a:tcPr marL="95953" marR="95953" marT="47976" marB="47976">
                    <a:solidFill>
                      <a:srgbClr val="00B8D1"/>
                    </a:solidFill>
                  </a:tcPr>
                </a:tc>
                <a:extLst>
                  <a:ext uri="{0D108BD9-81ED-4DB2-BD59-A6C34878D82A}">
                    <a16:rowId xmlns:a16="http://schemas.microsoft.com/office/drawing/2014/main" val="10000"/>
                  </a:ext>
                </a:extLst>
              </a:tr>
              <a:tr h="398571">
                <a:tc>
                  <a:txBody>
                    <a:bodyPr/>
                    <a:lstStyle/>
                    <a:p>
                      <a:r>
                        <a:rPr lang="en-US" sz="900" b="1" dirty="0">
                          <a:latin typeface="Montserrat" panose="00000500000000000000" pitchFamily="50" charset="0"/>
                        </a:rPr>
                        <a:t>Population:</a:t>
                      </a:r>
                    </a:p>
                  </a:txBody>
                  <a:tcPr marL="95953" marR="95953" marT="47976" marB="47976" anchor="ctr">
                    <a:solidFill>
                      <a:schemeClr val="bg1">
                        <a:lumMod val="85000"/>
                      </a:schemeClr>
                    </a:solidFill>
                  </a:tcPr>
                </a:tc>
                <a:tc>
                  <a:txBody>
                    <a:bodyPr/>
                    <a:lstStyle/>
                    <a:p>
                      <a:pPr algn="r"/>
                      <a:r>
                        <a:rPr lang="en-US" sz="900" dirty="0">
                          <a:latin typeface="Montserrat" panose="00000500000000000000" pitchFamily="50" charset="0"/>
                        </a:rPr>
                        <a:t>5,428</a:t>
                      </a:r>
                    </a:p>
                  </a:txBody>
                  <a:tcPr marL="95953" marR="95953" marT="47976" marB="47976" anchor="ctr">
                    <a:solidFill>
                      <a:schemeClr val="bg1">
                        <a:lumMod val="85000"/>
                      </a:schemeClr>
                    </a:solidFill>
                  </a:tcPr>
                </a:tc>
                <a:tc>
                  <a:txBody>
                    <a:bodyPr/>
                    <a:lstStyle/>
                    <a:p>
                      <a:pPr algn="r"/>
                      <a:r>
                        <a:rPr lang="en-US" sz="900" dirty="0">
                          <a:latin typeface="Montserrat" panose="00000500000000000000" pitchFamily="50" charset="0"/>
                        </a:rPr>
                        <a:t>46,183</a:t>
                      </a:r>
                    </a:p>
                  </a:txBody>
                  <a:tcPr marL="95953" marR="95953" marT="47976" marB="47976" anchor="ctr">
                    <a:solidFill>
                      <a:schemeClr val="bg1">
                        <a:lumMod val="85000"/>
                      </a:schemeClr>
                    </a:solidFill>
                  </a:tcPr>
                </a:tc>
                <a:tc>
                  <a:txBody>
                    <a:bodyPr/>
                    <a:lstStyle/>
                    <a:p>
                      <a:pPr algn="r"/>
                      <a:r>
                        <a:rPr lang="en-US" sz="900" dirty="0">
                          <a:latin typeface="Montserrat" panose="00000500000000000000" pitchFamily="50" charset="0"/>
                        </a:rPr>
                        <a:t>171,975</a:t>
                      </a:r>
                    </a:p>
                  </a:txBody>
                  <a:tcPr marL="95953" marR="95953" marT="47976" marB="47976" anchor="ctr">
                    <a:solidFill>
                      <a:schemeClr val="bg1">
                        <a:lumMod val="85000"/>
                      </a:schemeClr>
                    </a:solidFill>
                  </a:tcPr>
                </a:tc>
                <a:extLst>
                  <a:ext uri="{0D108BD9-81ED-4DB2-BD59-A6C34878D82A}">
                    <a16:rowId xmlns:a16="http://schemas.microsoft.com/office/drawing/2014/main" val="10001"/>
                  </a:ext>
                </a:extLst>
              </a:tr>
              <a:tr h="398571">
                <a:tc>
                  <a:txBody>
                    <a:bodyPr/>
                    <a:lstStyle/>
                    <a:p>
                      <a:r>
                        <a:rPr lang="en-US" sz="900" b="1" dirty="0">
                          <a:latin typeface="Montserrat" panose="00000500000000000000" pitchFamily="50" charset="0"/>
                        </a:rPr>
                        <a:t>Avg. HH</a:t>
                      </a:r>
                      <a:r>
                        <a:rPr lang="en-US" sz="900" b="1" baseline="0" dirty="0">
                          <a:latin typeface="Montserrat" panose="00000500000000000000" pitchFamily="50" charset="0"/>
                        </a:rPr>
                        <a:t> Income:</a:t>
                      </a:r>
                      <a:endParaRPr lang="en-US" sz="900" b="1" dirty="0">
                        <a:latin typeface="Montserrat" panose="00000500000000000000" pitchFamily="50" charset="0"/>
                      </a:endParaRPr>
                    </a:p>
                  </a:txBody>
                  <a:tcPr marL="95953" marR="95953" marT="47976" marB="47976" anchor="ctr">
                    <a:solidFill>
                      <a:schemeClr val="bg1">
                        <a:lumMod val="95000"/>
                      </a:schemeClr>
                    </a:solidFill>
                  </a:tcPr>
                </a:tc>
                <a:tc>
                  <a:txBody>
                    <a:bodyPr/>
                    <a:lstStyle/>
                    <a:p>
                      <a:pPr algn="r"/>
                      <a:r>
                        <a:rPr lang="en-US" sz="900" dirty="0">
                          <a:latin typeface="Montserrat" panose="00000500000000000000" pitchFamily="50" charset="0"/>
                        </a:rPr>
                        <a:t>$238,199</a:t>
                      </a:r>
                    </a:p>
                  </a:txBody>
                  <a:tcPr marL="95953" marR="95953" marT="47976" marB="47976" anchor="ctr">
                    <a:solidFill>
                      <a:schemeClr val="bg1">
                        <a:lumMod val="95000"/>
                      </a:schemeClr>
                    </a:solidFill>
                  </a:tcPr>
                </a:tc>
                <a:tc>
                  <a:txBody>
                    <a:bodyPr/>
                    <a:lstStyle/>
                    <a:p>
                      <a:pPr algn="r"/>
                      <a:r>
                        <a:rPr lang="en-US" sz="900" dirty="0">
                          <a:latin typeface="Montserrat" panose="00000500000000000000" pitchFamily="50" charset="0"/>
                        </a:rPr>
                        <a:t>$192,864</a:t>
                      </a:r>
                    </a:p>
                  </a:txBody>
                  <a:tcPr marL="95953" marR="95953" marT="47976" marB="47976" anchor="ctr">
                    <a:solidFill>
                      <a:schemeClr val="bg1">
                        <a:lumMod val="95000"/>
                      </a:schemeClr>
                    </a:solidFill>
                  </a:tcPr>
                </a:tc>
                <a:tc>
                  <a:txBody>
                    <a:bodyPr/>
                    <a:lstStyle/>
                    <a:p>
                      <a:pPr algn="r"/>
                      <a:r>
                        <a:rPr lang="en-US" sz="900" dirty="0">
                          <a:latin typeface="Montserrat" panose="00000500000000000000" pitchFamily="50" charset="0"/>
                        </a:rPr>
                        <a:t>$153,625</a:t>
                      </a:r>
                    </a:p>
                  </a:txBody>
                  <a:tcPr marL="95953" marR="95953" marT="47976" marB="47976" anchor="ctr">
                    <a:solidFill>
                      <a:schemeClr val="bg1">
                        <a:lumMod val="95000"/>
                      </a:schemeClr>
                    </a:solidFill>
                  </a:tcPr>
                </a:tc>
                <a:extLst>
                  <a:ext uri="{0D108BD9-81ED-4DB2-BD59-A6C34878D82A}">
                    <a16:rowId xmlns:a16="http://schemas.microsoft.com/office/drawing/2014/main" val="10002"/>
                  </a:ext>
                </a:extLst>
              </a:tr>
              <a:tr h="398571">
                <a:tc>
                  <a:txBody>
                    <a:bodyPr/>
                    <a:lstStyle/>
                    <a:p>
                      <a:r>
                        <a:rPr lang="en-US" sz="900" b="1" dirty="0">
                          <a:latin typeface="Montserrat" panose="00000500000000000000" pitchFamily="50" charset="0"/>
                        </a:rPr>
                        <a:t>Households:</a:t>
                      </a:r>
                    </a:p>
                  </a:txBody>
                  <a:tcPr marL="95953" marR="95953" marT="47976" marB="47976" anchor="ctr">
                    <a:solidFill>
                      <a:schemeClr val="bg1">
                        <a:lumMod val="85000"/>
                      </a:schemeClr>
                    </a:solidFill>
                  </a:tcPr>
                </a:tc>
                <a:tc>
                  <a:txBody>
                    <a:bodyPr/>
                    <a:lstStyle/>
                    <a:p>
                      <a:pPr algn="r"/>
                      <a:r>
                        <a:rPr lang="en-US" sz="900" dirty="0">
                          <a:latin typeface="Montserrat" panose="00000500000000000000" pitchFamily="50" charset="0"/>
                        </a:rPr>
                        <a:t>2,078</a:t>
                      </a:r>
                    </a:p>
                  </a:txBody>
                  <a:tcPr marL="95953" marR="95953" marT="47976" marB="47976" anchor="ctr">
                    <a:solidFill>
                      <a:schemeClr val="bg1">
                        <a:lumMod val="85000"/>
                      </a:schemeClr>
                    </a:solidFill>
                  </a:tcPr>
                </a:tc>
                <a:tc>
                  <a:txBody>
                    <a:bodyPr/>
                    <a:lstStyle/>
                    <a:p>
                      <a:pPr algn="r"/>
                      <a:r>
                        <a:rPr lang="en-US" sz="900" dirty="0">
                          <a:latin typeface="Montserrat" panose="00000500000000000000" pitchFamily="50" charset="0"/>
                        </a:rPr>
                        <a:t>18,546</a:t>
                      </a:r>
                    </a:p>
                  </a:txBody>
                  <a:tcPr marL="95953" marR="95953" marT="47976" marB="47976" anchor="ctr">
                    <a:solidFill>
                      <a:schemeClr val="bg1">
                        <a:lumMod val="85000"/>
                      </a:schemeClr>
                    </a:solidFill>
                  </a:tcPr>
                </a:tc>
                <a:tc>
                  <a:txBody>
                    <a:bodyPr/>
                    <a:lstStyle/>
                    <a:p>
                      <a:pPr algn="r"/>
                      <a:r>
                        <a:rPr lang="en-US" sz="900" dirty="0">
                          <a:latin typeface="Montserrat" panose="00000500000000000000" pitchFamily="50" charset="0"/>
                        </a:rPr>
                        <a:t>67,359</a:t>
                      </a:r>
                    </a:p>
                  </a:txBody>
                  <a:tcPr marL="95953" marR="95953" marT="47976" marB="47976"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F030E1F5-4EC3-8A6E-DB94-FED582A00654}"/>
              </a:ext>
            </a:extLst>
          </p:cNvPr>
          <p:cNvSpPr txBox="1"/>
          <p:nvPr/>
        </p:nvSpPr>
        <p:spPr>
          <a:xfrm>
            <a:off x="3336923" y="268358"/>
            <a:ext cx="5628077" cy="461665"/>
          </a:xfrm>
          <a:prstGeom prst="rect">
            <a:avLst/>
          </a:prstGeom>
          <a:noFill/>
        </p:spPr>
        <p:txBody>
          <a:bodyPr wrap="square" rtlCol="0">
            <a:spAutoFit/>
          </a:bodyPr>
          <a:lstStyle/>
          <a:p>
            <a:pPr algn="r"/>
            <a:r>
              <a:rPr lang="en-US" b="1" dirty="0">
                <a:solidFill>
                  <a:schemeClr val="bg1"/>
                </a:solidFill>
                <a:latin typeface="Montserrat" panose="00000500000000000000" pitchFamily="50" charset="0"/>
              </a:rPr>
              <a:t>CENTRE SQUARE COMMONS</a:t>
            </a:r>
          </a:p>
        </p:txBody>
      </p:sp>
      <p:pic>
        <p:nvPicPr>
          <p:cNvPr id="30" name="Picture 29" descr="Text&#10;&#10;Description automatically generated">
            <a:extLst>
              <a:ext uri="{FF2B5EF4-FFF2-40B4-BE49-F238E27FC236}">
                <a16:creationId xmlns:a16="http://schemas.microsoft.com/office/drawing/2014/main" id="{7F64B893-7BDF-BE80-8F84-B5C8DA314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53" y="291929"/>
            <a:ext cx="2971800" cy="665792"/>
          </a:xfrm>
          <a:prstGeom prst="rect">
            <a:avLst/>
          </a:prstGeom>
        </p:spPr>
      </p:pic>
      <p:pic>
        <p:nvPicPr>
          <p:cNvPr id="20" name="Picture 19">
            <a:extLst>
              <a:ext uri="{FF2B5EF4-FFF2-40B4-BE49-F238E27FC236}">
                <a16:creationId xmlns:a16="http://schemas.microsoft.com/office/drawing/2014/main" id="{708B7773-2D03-AC08-4236-8284FB88A2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996" t="12429" r="8948" b="8245"/>
          <a:stretch/>
        </p:blipFill>
        <p:spPr>
          <a:xfrm>
            <a:off x="136523" y="1167431"/>
            <a:ext cx="5715000" cy="3396392"/>
          </a:xfrm>
          <a:prstGeom prst="rect">
            <a:avLst/>
          </a:prstGeom>
        </p:spPr>
      </p:pic>
      <p:pic>
        <p:nvPicPr>
          <p:cNvPr id="21" name="Picture 20">
            <a:extLst>
              <a:ext uri="{FF2B5EF4-FFF2-40B4-BE49-F238E27FC236}">
                <a16:creationId xmlns:a16="http://schemas.microsoft.com/office/drawing/2014/main" id="{6D4F723C-E63C-517B-95A4-1222C76B54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077" t="15941" r="12435" b="22834"/>
          <a:stretch/>
        </p:blipFill>
        <p:spPr>
          <a:xfrm>
            <a:off x="5927722" y="3059063"/>
            <a:ext cx="3079754" cy="1504760"/>
          </a:xfrm>
          <a:prstGeom prst="rect">
            <a:avLst/>
          </a:prstGeom>
        </p:spPr>
      </p:pic>
      <p:grpSp>
        <p:nvGrpSpPr>
          <p:cNvPr id="22" name="Group 21">
            <a:extLst>
              <a:ext uri="{FF2B5EF4-FFF2-40B4-BE49-F238E27FC236}">
                <a16:creationId xmlns:a16="http://schemas.microsoft.com/office/drawing/2014/main" id="{739BB73E-7F91-C4DC-06A8-868B63426898}"/>
              </a:ext>
            </a:extLst>
          </p:cNvPr>
          <p:cNvGrpSpPr/>
          <p:nvPr/>
        </p:nvGrpSpPr>
        <p:grpSpPr>
          <a:xfrm>
            <a:off x="136522" y="6373327"/>
            <a:ext cx="8922071" cy="677701"/>
            <a:chOff x="136522" y="6373327"/>
            <a:chExt cx="8922071" cy="677701"/>
          </a:xfrm>
        </p:grpSpPr>
        <p:sp>
          <p:nvSpPr>
            <p:cNvPr id="23" name="Rectangle 112">
              <a:extLst>
                <a:ext uri="{FF2B5EF4-FFF2-40B4-BE49-F238E27FC236}">
                  <a16:creationId xmlns:a16="http://schemas.microsoft.com/office/drawing/2014/main" id="{811BC8CA-5032-88F2-B776-5105A09AB9D5}"/>
                </a:ext>
              </a:extLst>
            </p:cNvPr>
            <p:cNvSpPr>
              <a:spLocks noChangeArrowheads="1"/>
            </p:cNvSpPr>
            <p:nvPr/>
          </p:nvSpPr>
          <p:spPr bwMode="auto">
            <a:xfrm>
              <a:off x="136522" y="6373327"/>
              <a:ext cx="8870953" cy="376857"/>
            </a:xfrm>
            <a:prstGeom prst="rect">
              <a:avLst/>
            </a:prstGeom>
            <a:solidFill>
              <a:srgbClr val="27476D"/>
            </a:solidFill>
            <a:ln w="6350">
              <a:solidFill>
                <a:srgbClr val="27476D"/>
              </a:solidFill>
              <a:miter lim="800000"/>
              <a:headEnd/>
              <a:tailEnd/>
            </a:ln>
          </p:spPr>
          <p:txBody>
            <a:bodyPr wrap="none" anchor="ctr"/>
            <a:lstStyle/>
            <a:p>
              <a:endParaRPr lang="en-US" sz="3200" dirty="0"/>
            </a:p>
          </p:txBody>
        </p:sp>
        <p:sp>
          <p:nvSpPr>
            <p:cNvPr id="24" name="Text Box 5">
              <a:extLst>
                <a:ext uri="{FF2B5EF4-FFF2-40B4-BE49-F238E27FC236}">
                  <a16:creationId xmlns:a16="http://schemas.microsoft.com/office/drawing/2014/main" id="{C42534B9-4661-CCD3-3EF0-432136BB7C69}"/>
                </a:ext>
              </a:extLst>
            </p:cNvPr>
            <p:cNvSpPr txBox="1">
              <a:spLocks noChangeArrowheads="1"/>
            </p:cNvSpPr>
            <p:nvPr/>
          </p:nvSpPr>
          <p:spPr bwMode="auto">
            <a:xfrm>
              <a:off x="4876800" y="6400800"/>
              <a:ext cx="4181793" cy="4739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0657" tIns="0" rIns="131211" bIns="134112">
              <a:spAutoFit/>
            </a:bodyPr>
            <a:lstStyle>
              <a:lvl1pPr defTabSz="984250" eaLnBrk="0" hangingPunct="0">
                <a:defRPr sz="2400">
                  <a:solidFill>
                    <a:schemeClr val="tx1"/>
                  </a:solidFill>
                  <a:latin typeface="Times New Roman" pitchFamily="18" charset="0"/>
                </a:defRPr>
              </a:lvl1pPr>
              <a:lvl2pPr marL="742950" indent="-285750" defTabSz="984250" eaLnBrk="0" hangingPunct="0">
                <a:defRPr sz="2400">
                  <a:solidFill>
                    <a:schemeClr val="tx1"/>
                  </a:solidFill>
                  <a:latin typeface="Times New Roman" pitchFamily="18" charset="0"/>
                </a:defRPr>
              </a:lvl2pPr>
              <a:lvl3pPr marL="1143000" indent="-228600" defTabSz="984250" eaLnBrk="0" hangingPunct="0">
                <a:defRPr sz="2400">
                  <a:solidFill>
                    <a:schemeClr val="tx1"/>
                  </a:solidFill>
                  <a:latin typeface="Times New Roman" pitchFamily="18" charset="0"/>
                </a:defRPr>
              </a:lvl3pPr>
              <a:lvl4pPr marL="1600200" indent="-228600" defTabSz="984250" eaLnBrk="0" hangingPunct="0">
                <a:defRPr sz="2400">
                  <a:solidFill>
                    <a:schemeClr val="tx1"/>
                  </a:solidFill>
                  <a:latin typeface="Times New Roman" pitchFamily="18" charset="0"/>
                </a:defRPr>
              </a:lvl4pPr>
              <a:lvl5pPr marL="2057400" indent="-228600" defTabSz="984250" eaLnBrk="0" hangingPunct="0">
                <a:defRPr sz="2400">
                  <a:solidFill>
                    <a:schemeClr val="tx1"/>
                  </a:solidFill>
                  <a:latin typeface="Times New Roman" pitchFamily="18" charset="0"/>
                </a:defRPr>
              </a:lvl5pPr>
              <a:lvl6pPr marL="2514600" indent="-228600" defTabSz="984250" eaLnBrk="0" fontAlgn="base" hangingPunct="0">
                <a:spcBef>
                  <a:spcPct val="0"/>
                </a:spcBef>
                <a:spcAft>
                  <a:spcPct val="0"/>
                </a:spcAft>
                <a:defRPr sz="2400">
                  <a:solidFill>
                    <a:schemeClr val="tx1"/>
                  </a:solidFill>
                  <a:latin typeface="Times New Roman" pitchFamily="18" charset="0"/>
                </a:defRPr>
              </a:lvl6pPr>
              <a:lvl7pPr marL="2971800" indent="-228600" defTabSz="984250" eaLnBrk="0" fontAlgn="base" hangingPunct="0">
                <a:spcBef>
                  <a:spcPct val="0"/>
                </a:spcBef>
                <a:spcAft>
                  <a:spcPct val="0"/>
                </a:spcAft>
                <a:defRPr sz="2400">
                  <a:solidFill>
                    <a:schemeClr val="tx1"/>
                  </a:solidFill>
                  <a:latin typeface="Times New Roman" pitchFamily="18" charset="0"/>
                </a:defRPr>
              </a:lvl7pPr>
              <a:lvl8pPr marL="3429000" indent="-228600" defTabSz="984250" eaLnBrk="0" fontAlgn="base" hangingPunct="0">
                <a:spcBef>
                  <a:spcPct val="0"/>
                </a:spcBef>
                <a:spcAft>
                  <a:spcPct val="0"/>
                </a:spcAft>
                <a:defRPr sz="2400">
                  <a:solidFill>
                    <a:schemeClr val="tx1"/>
                  </a:solidFill>
                  <a:latin typeface="Times New Roman" pitchFamily="18" charset="0"/>
                </a:defRPr>
              </a:lvl8pPr>
              <a:lvl9pPr marL="3886200" indent="-228600" defTabSz="984250" eaLnBrk="0" fontAlgn="base" hangingPunct="0">
                <a:spcBef>
                  <a:spcPct val="0"/>
                </a:spcBef>
                <a:spcAft>
                  <a:spcPct val="0"/>
                </a:spcAft>
                <a:defRPr sz="2400">
                  <a:solidFill>
                    <a:schemeClr val="tx1"/>
                  </a:solidFill>
                  <a:latin typeface="Times New Roman" pitchFamily="18" charset="0"/>
                </a:defRPr>
              </a:lvl9pPr>
            </a:lstStyle>
            <a:p>
              <a:pPr algn="r"/>
              <a:r>
                <a:rPr lang="en-US" sz="1050" dirty="0">
                  <a:solidFill>
                    <a:schemeClr val="bg1"/>
                  </a:solidFill>
                  <a:latin typeface="Montserrat" panose="00000500000000000000" pitchFamily="50" charset="0"/>
                </a:rPr>
                <a:t> 120 North Pointe Blvd., Suite 301,  Lancaster, PA  17601</a:t>
              </a:r>
            </a:p>
            <a:p>
              <a:pPr algn="r"/>
              <a:r>
                <a:rPr lang="en-US" sz="1050" dirty="0">
                  <a:solidFill>
                    <a:schemeClr val="bg1"/>
                  </a:solidFill>
                  <a:latin typeface="Montserrat" panose="00000500000000000000" pitchFamily="50" charset="0"/>
                </a:rPr>
                <a:t>717-569-9373    |    paramountrealty.com</a:t>
              </a:r>
            </a:p>
          </p:txBody>
        </p:sp>
        <p:sp>
          <p:nvSpPr>
            <p:cNvPr id="31" name="Text Box 5">
              <a:extLst>
                <a:ext uri="{FF2B5EF4-FFF2-40B4-BE49-F238E27FC236}">
                  <a16:creationId xmlns:a16="http://schemas.microsoft.com/office/drawing/2014/main" id="{EE81371A-1CF0-07C7-E372-CD6B49F7A70D}"/>
                </a:ext>
              </a:extLst>
            </p:cNvPr>
            <p:cNvSpPr txBox="1">
              <a:spLocks noChangeArrowheads="1"/>
            </p:cNvSpPr>
            <p:nvPr/>
          </p:nvSpPr>
          <p:spPr bwMode="auto">
            <a:xfrm>
              <a:off x="160457" y="6407775"/>
              <a:ext cx="4563943" cy="6432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0657" tIns="0" rIns="131211" bIns="134112">
              <a:spAutoFit/>
            </a:bodyPr>
            <a:lstStyle>
              <a:lvl1pPr defTabSz="984250" eaLnBrk="0" hangingPunct="0">
                <a:defRPr sz="2400">
                  <a:solidFill>
                    <a:schemeClr val="tx1"/>
                  </a:solidFill>
                  <a:latin typeface="Times New Roman" pitchFamily="18" charset="0"/>
                </a:defRPr>
              </a:lvl1pPr>
              <a:lvl2pPr marL="742950" indent="-285750" defTabSz="984250" eaLnBrk="0" hangingPunct="0">
                <a:defRPr sz="2400">
                  <a:solidFill>
                    <a:schemeClr val="tx1"/>
                  </a:solidFill>
                  <a:latin typeface="Times New Roman" pitchFamily="18" charset="0"/>
                </a:defRPr>
              </a:lvl2pPr>
              <a:lvl3pPr marL="1143000" indent="-228600" defTabSz="984250" eaLnBrk="0" hangingPunct="0">
                <a:defRPr sz="2400">
                  <a:solidFill>
                    <a:schemeClr val="tx1"/>
                  </a:solidFill>
                  <a:latin typeface="Times New Roman" pitchFamily="18" charset="0"/>
                </a:defRPr>
              </a:lvl3pPr>
              <a:lvl4pPr marL="1600200" indent="-228600" defTabSz="984250" eaLnBrk="0" hangingPunct="0">
                <a:defRPr sz="2400">
                  <a:solidFill>
                    <a:schemeClr val="tx1"/>
                  </a:solidFill>
                  <a:latin typeface="Times New Roman" pitchFamily="18" charset="0"/>
                </a:defRPr>
              </a:lvl4pPr>
              <a:lvl5pPr marL="2057400" indent="-228600" defTabSz="984250" eaLnBrk="0" hangingPunct="0">
                <a:defRPr sz="2400">
                  <a:solidFill>
                    <a:schemeClr val="tx1"/>
                  </a:solidFill>
                  <a:latin typeface="Times New Roman" pitchFamily="18" charset="0"/>
                </a:defRPr>
              </a:lvl5pPr>
              <a:lvl6pPr marL="2514600" indent="-228600" defTabSz="984250" eaLnBrk="0" fontAlgn="base" hangingPunct="0">
                <a:spcBef>
                  <a:spcPct val="0"/>
                </a:spcBef>
                <a:spcAft>
                  <a:spcPct val="0"/>
                </a:spcAft>
                <a:defRPr sz="2400">
                  <a:solidFill>
                    <a:schemeClr val="tx1"/>
                  </a:solidFill>
                  <a:latin typeface="Times New Roman" pitchFamily="18" charset="0"/>
                </a:defRPr>
              </a:lvl6pPr>
              <a:lvl7pPr marL="2971800" indent="-228600" defTabSz="984250" eaLnBrk="0" fontAlgn="base" hangingPunct="0">
                <a:spcBef>
                  <a:spcPct val="0"/>
                </a:spcBef>
                <a:spcAft>
                  <a:spcPct val="0"/>
                </a:spcAft>
                <a:defRPr sz="2400">
                  <a:solidFill>
                    <a:schemeClr val="tx1"/>
                  </a:solidFill>
                  <a:latin typeface="Times New Roman" pitchFamily="18" charset="0"/>
                </a:defRPr>
              </a:lvl7pPr>
              <a:lvl8pPr marL="3429000" indent="-228600" defTabSz="984250" eaLnBrk="0" fontAlgn="base" hangingPunct="0">
                <a:spcBef>
                  <a:spcPct val="0"/>
                </a:spcBef>
                <a:spcAft>
                  <a:spcPct val="0"/>
                </a:spcAft>
                <a:defRPr sz="2400">
                  <a:solidFill>
                    <a:schemeClr val="tx1"/>
                  </a:solidFill>
                  <a:latin typeface="Times New Roman" pitchFamily="18" charset="0"/>
                </a:defRPr>
              </a:lvl8pPr>
              <a:lvl9pPr marL="3886200" indent="-228600" defTabSz="984250" eaLnBrk="0" fontAlgn="base" hangingPunct="0">
                <a:spcBef>
                  <a:spcPct val="0"/>
                </a:spcBef>
                <a:spcAft>
                  <a:spcPct val="0"/>
                </a:spcAft>
                <a:defRPr sz="2400">
                  <a:solidFill>
                    <a:schemeClr val="tx1"/>
                  </a:solidFill>
                  <a:latin typeface="Times New Roman" pitchFamily="18" charset="0"/>
                </a:defRPr>
              </a:lvl9pPr>
            </a:lstStyle>
            <a:p>
              <a:r>
                <a:rPr lang="en-US" sz="1050" dirty="0">
                  <a:solidFill>
                    <a:schemeClr val="bg1"/>
                  </a:solidFill>
                  <a:latin typeface="Montserrat" panose="00000500000000000000" pitchFamily="50" charset="0"/>
                </a:rPr>
                <a:t>ARLENE GRAY   </a:t>
              </a:r>
              <a:r>
                <a:rPr lang="en-US" sz="1050" dirty="0">
                  <a:solidFill>
                    <a:srgbClr val="00B8D1"/>
                  </a:solidFill>
                  <a:latin typeface="Montserrat" panose="00000500000000000000" pitchFamily="50" charset="0"/>
                </a:rPr>
                <a:t>agray@paramountrealty.com</a:t>
              </a:r>
            </a:p>
            <a:p>
              <a:r>
                <a:rPr lang="en-US" sz="1050" dirty="0">
                  <a:solidFill>
                    <a:schemeClr val="bg1"/>
                  </a:solidFill>
                  <a:latin typeface="Montserrat" panose="00000500000000000000" pitchFamily="50" charset="0"/>
                </a:rPr>
                <a:t>KRISTI PENNINGTON   </a:t>
              </a:r>
              <a:r>
                <a:rPr lang="en-US" sz="1050" dirty="0">
                  <a:solidFill>
                    <a:srgbClr val="00B8D1"/>
                  </a:solidFill>
                  <a:latin typeface="Montserrat" panose="00000500000000000000" pitchFamily="50" charset="0"/>
                </a:rPr>
                <a:t>kpennington@paramountrealty.com</a:t>
              </a:r>
            </a:p>
            <a:p>
              <a:endParaRPr lang="en-US" sz="1050" dirty="0">
                <a:solidFill>
                  <a:schemeClr val="bg1"/>
                </a:solidFill>
                <a:latin typeface="Montserrat" panose="00000500000000000000" pitchFamily="50" charset="0"/>
              </a:endParaRPr>
            </a:p>
          </p:txBody>
        </p:sp>
      </p:grpSp>
      <p:pic>
        <p:nvPicPr>
          <p:cNvPr id="27" name="Picture 26" descr="Logo&#10;&#10;Description automatically generated">
            <a:extLst>
              <a:ext uri="{FF2B5EF4-FFF2-40B4-BE49-F238E27FC236}">
                <a16:creationId xmlns:a16="http://schemas.microsoft.com/office/drawing/2014/main" id="{B8F5E9C9-A92E-5663-E8E2-5AAAA77C0A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140" y="4643418"/>
            <a:ext cx="533162" cy="639794"/>
          </a:xfrm>
          <a:prstGeom prst="rect">
            <a:avLst/>
          </a:prstGeom>
        </p:spPr>
      </p:pic>
      <p:pic>
        <p:nvPicPr>
          <p:cNvPr id="29" name="Picture 28" descr="Logo&#10;&#10;Description automatically generated">
            <a:extLst>
              <a:ext uri="{FF2B5EF4-FFF2-40B4-BE49-F238E27FC236}">
                <a16:creationId xmlns:a16="http://schemas.microsoft.com/office/drawing/2014/main" id="{5A82E26A-8EBF-2ABF-FFBF-02E7CC3704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765" y="5304035"/>
            <a:ext cx="460272" cy="460272"/>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089696AC-DE1F-2DED-E9C8-2185C58D84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6468" y="4704392"/>
            <a:ext cx="715938" cy="284387"/>
          </a:xfrm>
          <a:prstGeom prst="rect">
            <a:avLst/>
          </a:prstGeom>
        </p:spPr>
      </p:pic>
      <p:pic>
        <p:nvPicPr>
          <p:cNvPr id="33" name="Picture 32" descr="A picture containing text, night sky&#10;&#10;Description automatically generated">
            <a:extLst>
              <a:ext uri="{FF2B5EF4-FFF2-40B4-BE49-F238E27FC236}">
                <a16:creationId xmlns:a16="http://schemas.microsoft.com/office/drawing/2014/main" id="{5187E782-108E-6473-809B-860BC23D91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3371" y="5061893"/>
            <a:ext cx="753799" cy="171113"/>
          </a:xfrm>
          <a:prstGeom prst="rect">
            <a:avLst/>
          </a:prstGeom>
        </p:spPr>
      </p:pic>
      <p:pic>
        <p:nvPicPr>
          <p:cNvPr id="34" name="Picture 33" descr="Logo&#10;&#10;Description automatically generated">
            <a:extLst>
              <a:ext uri="{FF2B5EF4-FFF2-40B4-BE49-F238E27FC236}">
                <a16:creationId xmlns:a16="http://schemas.microsoft.com/office/drawing/2014/main" id="{7656EAF6-2102-3DA4-4BA9-3356893D7A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017" y="5346802"/>
            <a:ext cx="875364" cy="430279"/>
          </a:xfrm>
          <a:prstGeom prst="rect">
            <a:avLst/>
          </a:prstGeom>
        </p:spPr>
      </p:pic>
      <p:pic>
        <p:nvPicPr>
          <p:cNvPr id="38" name="Picture 37" descr="A picture containing text&#10;&#10;Description automatically generated">
            <a:extLst>
              <a:ext uri="{FF2B5EF4-FFF2-40B4-BE49-F238E27FC236}">
                <a16:creationId xmlns:a16="http://schemas.microsoft.com/office/drawing/2014/main" id="{68DD66CC-DF6A-BBB7-90A6-5E042D6CF20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7738" y="5890121"/>
            <a:ext cx="942888" cy="384787"/>
          </a:xfrm>
          <a:prstGeom prst="rect">
            <a:avLst/>
          </a:prstGeom>
        </p:spPr>
      </p:pic>
      <p:pic>
        <p:nvPicPr>
          <p:cNvPr id="3" name="Picture 2" descr="A blue logo with a black background&#10;&#10;Description automatically generated">
            <a:extLst>
              <a:ext uri="{FF2B5EF4-FFF2-40B4-BE49-F238E27FC236}">
                <a16:creationId xmlns:a16="http://schemas.microsoft.com/office/drawing/2014/main" id="{EDC9607A-1994-C5DA-AEBD-CE48096CE76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71227" y="5646609"/>
            <a:ext cx="951442" cy="9514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51C6D8-3702-4E0A-90E5-0D423101590E}"/>
              </a:ext>
            </a:extLst>
          </p:cNvPr>
          <p:cNvPicPr>
            <a:picLocks noChangeAspect="1"/>
          </p:cNvPicPr>
          <p:nvPr/>
        </p:nvPicPr>
        <p:blipFill>
          <a:blip r:embed="rId2" cstate="print">
            <a:extLst>
              <a:ext uri="{28A0092B-C50C-407E-A947-70E740481C1C}">
                <a14:useLocalDpi xmlns:a14="http://schemas.microsoft.com/office/drawing/2010/main" val="0"/>
              </a:ext>
            </a:extLst>
          </a:blip>
          <a:srcRect l="1994" r="7969"/>
          <a:stretch/>
        </p:blipFill>
        <p:spPr>
          <a:xfrm>
            <a:off x="136522" y="105641"/>
            <a:ext cx="6164283" cy="4849435"/>
          </a:xfrm>
          <a:prstGeom prst="rect">
            <a:avLst/>
          </a:prstGeom>
        </p:spPr>
      </p:pic>
      <p:sp>
        <p:nvSpPr>
          <p:cNvPr id="14" name="Text Box 34"/>
          <p:cNvSpPr txBox="1">
            <a:spLocks noChangeArrowheads="1"/>
          </p:cNvSpPr>
          <p:nvPr/>
        </p:nvSpPr>
        <p:spPr bwMode="auto">
          <a:xfrm>
            <a:off x="160457" y="4708855"/>
            <a:ext cx="6122430" cy="246221"/>
          </a:xfrm>
          <a:prstGeom prst="rect">
            <a:avLst/>
          </a:prstGeom>
          <a:noFill/>
          <a:ln>
            <a:noFill/>
          </a:ln>
          <a:effectLst/>
          <a:extLst>
            <a:ext uri="{909E8E84-426E-40DD-AFC4-6F175D3DCCD1}">
              <a14:hiddenFill xmlns:a14="http://schemas.microsoft.com/office/drawing/2010/main">
                <a:solidFill>
                  <a:srgbClr val="FF0000">
                    <a:alpha val="50195"/>
                  </a:srgbClr>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 rIns="0">
            <a:spAutoFit/>
          </a:bodyPr>
          <a:lstStyle>
            <a:lvl1pPr>
              <a:defRPr sz="700">
                <a:solidFill>
                  <a:schemeClr val="tx1"/>
                </a:solidFill>
                <a:latin typeface="Verdana" pitchFamily="34" charset="0"/>
              </a:defRPr>
            </a:lvl1pPr>
            <a:lvl2pPr marL="742950" indent="-285750">
              <a:defRPr sz="700">
                <a:solidFill>
                  <a:schemeClr val="tx1"/>
                </a:solidFill>
                <a:latin typeface="Verdana" pitchFamily="34" charset="0"/>
              </a:defRPr>
            </a:lvl2pPr>
            <a:lvl3pPr marL="1143000" indent="-228600">
              <a:defRPr sz="700">
                <a:solidFill>
                  <a:schemeClr val="tx1"/>
                </a:solidFill>
                <a:latin typeface="Verdana" pitchFamily="34" charset="0"/>
              </a:defRPr>
            </a:lvl3pPr>
            <a:lvl4pPr marL="1600200" indent="-228600">
              <a:defRPr sz="700">
                <a:solidFill>
                  <a:schemeClr val="tx1"/>
                </a:solidFill>
                <a:latin typeface="Verdana" pitchFamily="34" charset="0"/>
              </a:defRPr>
            </a:lvl4pPr>
            <a:lvl5pPr marL="2057400" indent="-228600">
              <a:defRPr sz="700">
                <a:solidFill>
                  <a:schemeClr val="tx1"/>
                </a:solidFill>
                <a:latin typeface="Verdana" pitchFamily="34" charset="0"/>
              </a:defRPr>
            </a:lvl5pPr>
            <a:lvl6pPr marL="2514600" indent="-228600" eaLnBrk="0" fontAlgn="base" hangingPunct="0">
              <a:spcBef>
                <a:spcPct val="0"/>
              </a:spcBef>
              <a:spcAft>
                <a:spcPct val="0"/>
              </a:spcAft>
              <a:defRPr sz="700">
                <a:solidFill>
                  <a:schemeClr val="tx1"/>
                </a:solidFill>
                <a:latin typeface="Verdana" pitchFamily="34" charset="0"/>
              </a:defRPr>
            </a:lvl6pPr>
            <a:lvl7pPr marL="2971800" indent="-228600" eaLnBrk="0" fontAlgn="base" hangingPunct="0">
              <a:spcBef>
                <a:spcPct val="0"/>
              </a:spcBef>
              <a:spcAft>
                <a:spcPct val="0"/>
              </a:spcAft>
              <a:defRPr sz="700">
                <a:solidFill>
                  <a:schemeClr val="tx1"/>
                </a:solidFill>
                <a:latin typeface="Verdana" pitchFamily="34" charset="0"/>
              </a:defRPr>
            </a:lvl7pPr>
            <a:lvl8pPr marL="3429000" indent="-228600" eaLnBrk="0" fontAlgn="base" hangingPunct="0">
              <a:spcBef>
                <a:spcPct val="0"/>
              </a:spcBef>
              <a:spcAft>
                <a:spcPct val="0"/>
              </a:spcAft>
              <a:defRPr sz="700">
                <a:solidFill>
                  <a:schemeClr val="tx1"/>
                </a:solidFill>
                <a:latin typeface="Verdana" pitchFamily="34" charset="0"/>
              </a:defRPr>
            </a:lvl8pPr>
            <a:lvl9pPr marL="3886200" indent="-228600" eaLnBrk="0" fontAlgn="base" hangingPunct="0">
              <a:spcBef>
                <a:spcPct val="0"/>
              </a:spcBef>
              <a:spcAft>
                <a:spcPct val="0"/>
              </a:spcAft>
              <a:defRPr sz="700">
                <a:solidFill>
                  <a:schemeClr val="tx1"/>
                </a:solidFill>
                <a:latin typeface="Verdana" pitchFamily="34" charset="0"/>
              </a:defRPr>
            </a:lvl9pPr>
          </a:lstStyle>
          <a:p>
            <a:pPr>
              <a:spcBef>
                <a:spcPct val="50000"/>
              </a:spcBef>
            </a:pPr>
            <a:r>
              <a:rPr lang="en-US" sz="500" dirty="0">
                <a:solidFill>
                  <a:schemeClr val="bg1"/>
                </a:solidFill>
                <a:latin typeface="Montserrat" panose="00000500000000000000" pitchFamily="50" charset="0"/>
              </a:rPr>
              <a:t>The information herein (including all faxes pertaining to the same) has been obtained from sources deemed reliable.  While we do not doubt its accuracy, we have not verified and make no guarantee, warranty, or representation about it.  It is your responsibility to independently confirm it accuracy and completeness and is subject to correction or can be withdrawn without notice.</a:t>
            </a:r>
          </a:p>
        </p:txBody>
      </p:sp>
      <p:sp>
        <p:nvSpPr>
          <p:cNvPr id="11" name="Text Box 20"/>
          <p:cNvSpPr txBox="1">
            <a:spLocks noChangeArrowheads="1"/>
          </p:cNvSpPr>
          <p:nvPr/>
        </p:nvSpPr>
        <p:spPr bwMode="auto">
          <a:xfrm>
            <a:off x="6415796" y="107816"/>
            <a:ext cx="2585346" cy="438582"/>
          </a:xfrm>
          <a:prstGeom prst="rect">
            <a:avLst/>
          </a:prstGeom>
          <a:solidFill>
            <a:srgbClr val="27476D"/>
          </a:solidFill>
          <a:ln w="9525">
            <a:solidFill>
              <a:srgbClr val="27476D"/>
            </a:solidFill>
            <a:miter lim="800000"/>
            <a:headEnd/>
            <a:tailEnd/>
          </a:ln>
          <a:effectLst/>
        </p:spPr>
        <p:txBody>
          <a:bodyPr wrap="square" lIns="118872" rIns="45720">
            <a:spAutoFit/>
          </a:bodyPr>
          <a:lstStyle/>
          <a:p>
            <a:pPr>
              <a:defRPr/>
            </a:pPr>
            <a:r>
              <a:rPr lang="en-US" sz="1200" cap="small" dirty="0">
                <a:solidFill>
                  <a:schemeClr val="bg1"/>
                </a:solidFill>
                <a:effectLst>
                  <a:outerShdw blurRad="38100" dist="38100" dir="2700000" algn="tl">
                    <a:srgbClr val="000000"/>
                  </a:outerShdw>
                </a:effectLst>
                <a:latin typeface="Montserrat" panose="00000500000000000000" pitchFamily="50" charset="0"/>
              </a:rPr>
              <a:t>Centre Square Commons</a:t>
            </a:r>
            <a:endParaRPr lang="en-US" sz="1200" cap="small" dirty="0">
              <a:solidFill>
                <a:schemeClr val="bg1"/>
              </a:solidFill>
              <a:latin typeface="Montserrat" panose="00000500000000000000" pitchFamily="50" charset="0"/>
            </a:endParaRPr>
          </a:p>
          <a:p>
            <a:pPr>
              <a:defRPr/>
            </a:pPr>
            <a:r>
              <a:rPr lang="en-US" sz="1050" cap="small" dirty="0">
                <a:solidFill>
                  <a:schemeClr val="bg1"/>
                </a:solidFill>
                <a:latin typeface="Montserrat" panose="00000500000000000000" pitchFamily="50" charset="0"/>
              </a:rPr>
              <a:t>For Lease</a:t>
            </a:r>
          </a:p>
        </p:txBody>
      </p:sp>
      <p:sp>
        <p:nvSpPr>
          <p:cNvPr id="17" name="Text Box 736"/>
          <p:cNvSpPr txBox="1">
            <a:spLocks noChangeArrowheads="1"/>
          </p:cNvSpPr>
          <p:nvPr/>
        </p:nvSpPr>
        <p:spPr bwMode="auto">
          <a:xfrm>
            <a:off x="6359086" y="546398"/>
            <a:ext cx="2642056" cy="3877985"/>
          </a:xfrm>
          <a:prstGeom prst="rect">
            <a:avLst/>
          </a:prstGeom>
          <a:solidFill>
            <a:schemeClr val="bg1">
              <a:alpha val="66000"/>
            </a:schemeClr>
          </a:solidFill>
          <a:ln>
            <a:noFill/>
          </a:ln>
        </p:spPr>
        <p:txBody>
          <a:bodyPr wrap="square" rIns="0">
            <a:spAutoFit/>
          </a:bodyPr>
          <a:lstStyle>
            <a:lvl1pPr marL="342900" indent="-342900">
              <a:tabLst>
                <a:tab pos="1143000" algn="l"/>
                <a:tab pos="4800600" algn="r"/>
              </a:tabLst>
              <a:defRPr sz="700">
                <a:solidFill>
                  <a:schemeClr val="tx1"/>
                </a:solidFill>
                <a:latin typeface="Verdana" pitchFamily="34" charset="0"/>
              </a:defRPr>
            </a:lvl1pPr>
            <a:lvl2pPr marL="742950" indent="-285750">
              <a:tabLst>
                <a:tab pos="1143000" algn="l"/>
                <a:tab pos="4800600" algn="r"/>
              </a:tabLst>
              <a:defRPr sz="700">
                <a:solidFill>
                  <a:schemeClr val="tx1"/>
                </a:solidFill>
                <a:latin typeface="Verdana" pitchFamily="34" charset="0"/>
              </a:defRPr>
            </a:lvl2pPr>
            <a:lvl3pPr marL="1143000" indent="-228600">
              <a:tabLst>
                <a:tab pos="1143000" algn="l"/>
                <a:tab pos="4800600" algn="r"/>
              </a:tabLst>
              <a:defRPr sz="700">
                <a:solidFill>
                  <a:schemeClr val="tx1"/>
                </a:solidFill>
                <a:latin typeface="Verdana" pitchFamily="34" charset="0"/>
              </a:defRPr>
            </a:lvl3pPr>
            <a:lvl4pPr marL="1600200" indent="-228600">
              <a:tabLst>
                <a:tab pos="1143000" algn="l"/>
                <a:tab pos="4800600" algn="r"/>
              </a:tabLst>
              <a:defRPr sz="700">
                <a:solidFill>
                  <a:schemeClr val="tx1"/>
                </a:solidFill>
                <a:latin typeface="Verdana" pitchFamily="34" charset="0"/>
              </a:defRPr>
            </a:lvl4pPr>
            <a:lvl5pPr marL="2057400" indent="-228600">
              <a:tabLst>
                <a:tab pos="1143000" algn="l"/>
                <a:tab pos="4800600" algn="r"/>
              </a:tabLst>
              <a:defRPr sz="700">
                <a:solidFill>
                  <a:schemeClr val="tx1"/>
                </a:solidFill>
                <a:latin typeface="Verdana" pitchFamily="34" charset="0"/>
              </a:defRPr>
            </a:lvl5pPr>
            <a:lvl6pPr marL="2514600" indent="-228600" eaLnBrk="0" fontAlgn="base" hangingPunct="0">
              <a:spcBef>
                <a:spcPct val="0"/>
              </a:spcBef>
              <a:spcAft>
                <a:spcPct val="0"/>
              </a:spcAft>
              <a:tabLst>
                <a:tab pos="1143000" algn="l"/>
                <a:tab pos="4800600" algn="r"/>
              </a:tabLst>
              <a:defRPr sz="700">
                <a:solidFill>
                  <a:schemeClr val="tx1"/>
                </a:solidFill>
                <a:latin typeface="Verdana" pitchFamily="34" charset="0"/>
              </a:defRPr>
            </a:lvl6pPr>
            <a:lvl7pPr marL="2971800" indent="-228600" eaLnBrk="0" fontAlgn="base" hangingPunct="0">
              <a:spcBef>
                <a:spcPct val="0"/>
              </a:spcBef>
              <a:spcAft>
                <a:spcPct val="0"/>
              </a:spcAft>
              <a:tabLst>
                <a:tab pos="1143000" algn="l"/>
                <a:tab pos="4800600" algn="r"/>
              </a:tabLst>
              <a:defRPr sz="700">
                <a:solidFill>
                  <a:schemeClr val="tx1"/>
                </a:solidFill>
                <a:latin typeface="Verdana" pitchFamily="34" charset="0"/>
              </a:defRPr>
            </a:lvl7pPr>
            <a:lvl8pPr marL="3429000" indent="-228600" eaLnBrk="0" fontAlgn="base" hangingPunct="0">
              <a:spcBef>
                <a:spcPct val="0"/>
              </a:spcBef>
              <a:spcAft>
                <a:spcPct val="0"/>
              </a:spcAft>
              <a:tabLst>
                <a:tab pos="1143000" algn="l"/>
                <a:tab pos="4800600" algn="r"/>
              </a:tabLst>
              <a:defRPr sz="700">
                <a:solidFill>
                  <a:schemeClr val="tx1"/>
                </a:solidFill>
                <a:latin typeface="Verdana" pitchFamily="34" charset="0"/>
              </a:defRPr>
            </a:lvl8pPr>
            <a:lvl9pPr marL="3886200" indent="-228600" eaLnBrk="0" fontAlgn="base" hangingPunct="0">
              <a:spcBef>
                <a:spcPct val="0"/>
              </a:spcBef>
              <a:spcAft>
                <a:spcPct val="0"/>
              </a:spcAft>
              <a:tabLst>
                <a:tab pos="1143000" algn="l"/>
                <a:tab pos="4800600" algn="r"/>
              </a:tabLst>
              <a:defRPr sz="700">
                <a:solidFill>
                  <a:schemeClr val="tx1"/>
                </a:solidFill>
                <a:latin typeface="Verdana" pitchFamily="34" charset="0"/>
              </a:defRPr>
            </a:lvl9pPr>
          </a:lstStyle>
          <a:p>
            <a:pPr>
              <a:spcAft>
                <a:spcPts val="600"/>
              </a:spcAft>
              <a:tabLst>
                <a:tab pos="4800600" algn="r"/>
              </a:tabLst>
            </a:pPr>
            <a:r>
              <a:rPr lang="en-US" sz="800" i="1" dirty="0">
                <a:latin typeface="Montserrat" panose="00000500000000000000" pitchFamily="50" charset="0"/>
              </a:rPr>
              <a:t>Subject To Change</a:t>
            </a:r>
          </a:p>
          <a:p>
            <a:pPr marL="460375" indent="-460375">
              <a:tabLst>
                <a:tab pos="2516188" algn="r"/>
                <a:tab pos="4800600" algn="r"/>
              </a:tabLst>
            </a:pPr>
            <a:r>
              <a:rPr lang="en-US" sz="800" dirty="0">
                <a:latin typeface="Montserrat" panose="00000500000000000000" pitchFamily="50" charset="0"/>
              </a:rPr>
              <a:t>920-100	</a:t>
            </a:r>
            <a:r>
              <a:rPr lang="en-US" sz="800" dirty="0" err="1">
                <a:latin typeface="Montserrat" panose="00000500000000000000" pitchFamily="50" charset="0"/>
              </a:rPr>
              <a:t>Vybe</a:t>
            </a:r>
            <a:r>
              <a:rPr lang="en-US" sz="800" dirty="0">
                <a:latin typeface="Montserrat" panose="00000500000000000000" pitchFamily="50" charset="0"/>
              </a:rPr>
              <a:t> Urgent Care	2,800 SF</a:t>
            </a:r>
          </a:p>
          <a:p>
            <a:pPr marL="460375" indent="-460375">
              <a:tabLst>
                <a:tab pos="2516188" algn="r"/>
                <a:tab pos="4800600" algn="r"/>
              </a:tabLst>
            </a:pPr>
            <a:r>
              <a:rPr lang="en-US" sz="800" dirty="0">
                <a:latin typeface="Montserrat" panose="00000500000000000000" pitchFamily="50" charset="0"/>
              </a:rPr>
              <a:t>920-110	Verizon Wireless	1,800 SF</a:t>
            </a:r>
          </a:p>
          <a:p>
            <a:pPr marL="460375" indent="-460375">
              <a:tabLst>
                <a:tab pos="2516188" algn="r"/>
                <a:tab pos="4800600" algn="r"/>
              </a:tabLst>
            </a:pPr>
            <a:r>
              <a:rPr lang="en-US" sz="800" dirty="0">
                <a:latin typeface="Montserrat" panose="00000500000000000000" pitchFamily="50" charset="0"/>
              </a:rPr>
              <a:t>920-120 	Hair </a:t>
            </a:r>
            <a:r>
              <a:rPr lang="en-US" sz="800" dirty="0" err="1">
                <a:latin typeface="Montserrat" panose="00000500000000000000" pitchFamily="50" charset="0"/>
              </a:rPr>
              <a:t>Cuttery</a:t>
            </a:r>
            <a:r>
              <a:rPr lang="en-US" sz="800" dirty="0">
                <a:latin typeface="Montserrat" panose="00000500000000000000" pitchFamily="50" charset="0"/>
              </a:rPr>
              <a:t>	1,360 SF</a:t>
            </a:r>
          </a:p>
          <a:p>
            <a:pPr marL="460375" indent="-460375">
              <a:tabLst>
                <a:tab pos="2516188" algn="r"/>
                <a:tab pos="4800600" algn="r"/>
              </a:tabLst>
            </a:pPr>
            <a:r>
              <a:rPr lang="en-US" sz="800" dirty="0">
                <a:latin typeface="Montserrat" panose="00000500000000000000" pitchFamily="50" charset="0"/>
              </a:rPr>
              <a:t>930	Aldi	22,450 SF</a:t>
            </a:r>
          </a:p>
          <a:p>
            <a:pPr marL="460375" indent="-460375">
              <a:tabLst>
                <a:tab pos="2516188" algn="r"/>
                <a:tab pos="4800600" algn="r"/>
              </a:tabLst>
            </a:pPr>
            <a:r>
              <a:rPr lang="en-US" sz="800" dirty="0">
                <a:latin typeface="Montserrat" panose="00000500000000000000" pitchFamily="50" charset="0"/>
              </a:rPr>
              <a:t>936	Starbucks	2,000 SF</a:t>
            </a:r>
          </a:p>
          <a:p>
            <a:pPr marL="460375" indent="-460375">
              <a:tabLst>
                <a:tab pos="2516188" algn="r"/>
                <a:tab pos="4800600" algn="r"/>
              </a:tabLst>
            </a:pPr>
            <a:r>
              <a:rPr lang="en-US" sz="800" dirty="0">
                <a:latin typeface="Montserrat" panose="00000500000000000000" pitchFamily="50" charset="0"/>
              </a:rPr>
              <a:t>940	Norman’s Hallmark	5,400 SF</a:t>
            </a:r>
          </a:p>
          <a:p>
            <a:pPr marL="460375" indent="-460375">
              <a:tabLst>
                <a:tab pos="2516188" algn="r"/>
                <a:tab pos="4800600" algn="r"/>
              </a:tabLst>
            </a:pPr>
            <a:r>
              <a:rPr lang="en-US" sz="800" b="1" dirty="0">
                <a:solidFill>
                  <a:srgbClr val="27476D"/>
                </a:solidFill>
                <a:latin typeface="Montserrat" panose="00000500000000000000" pitchFamily="50" charset="0"/>
              </a:rPr>
              <a:t>960-200	Deal Pending	3,200 SF</a:t>
            </a:r>
          </a:p>
          <a:p>
            <a:pPr marL="460375" indent="-460375">
              <a:tabLst>
                <a:tab pos="2516188" algn="r"/>
                <a:tab pos="4800600" algn="r"/>
              </a:tabLst>
            </a:pPr>
            <a:r>
              <a:rPr lang="en-US" sz="800" dirty="0">
                <a:latin typeface="Montserrat" panose="00000500000000000000" pitchFamily="50" charset="0"/>
              </a:rPr>
              <a:t>960-205	Static	450 SF</a:t>
            </a:r>
          </a:p>
          <a:p>
            <a:pPr marL="460375" indent="-460375">
              <a:tabLst>
                <a:tab pos="2516188" algn="r"/>
                <a:tab pos="4800600" algn="r"/>
              </a:tabLst>
            </a:pPr>
            <a:r>
              <a:rPr lang="en-US" sz="800" dirty="0">
                <a:latin typeface="Montserrat" panose="00000500000000000000" pitchFamily="50" charset="0"/>
              </a:rPr>
              <a:t>960-210	Jersey Mike’s	1,600 SF</a:t>
            </a:r>
          </a:p>
          <a:p>
            <a:pPr marL="460375" indent="-460375">
              <a:tabLst>
                <a:tab pos="2516188" algn="r"/>
                <a:tab pos="4800600" algn="r"/>
              </a:tabLst>
            </a:pPr>
            <a:r>
              <a:rPr lang="en-US" sz="800" dirty="0">
                <a:latin typeface="Montserrat" panose="00000500000000000000" pitchFamily="50" charset="0"/>
              </a:rPr>
              <a:t>960-215	European Wax	1,477 SF</a:t>
            </a:r>
          </a:p>
          <a:p>
            <a:pPr marL="460375" indent="-460375">
              <a:tabLst>
                <a:tab pos="2516188" algn="r"/>
                <a:tab pos="4800600" algn="r"/>
              </a:tabLst>
            </a:pPr>
            <a:r>
              <a:rPr lang="en-US" sz="800" dirty="0">
                <a:latin typeface="Montserrat" panose="00000500000000000000" pitchFamily="50" charset="0"/>
              </a:rPr>
              <a:t>960-220	Hand &amp; Stone Massage	2,800 SF</a:t>
            </a:r>
          </a:p>
          <a:p>
            <a:pPr marL="460375" indent="-460375">
              <a:tabLst>
                <a:tab pos="2516188" algn="r"/>
                <a:tab pos="4800600" algn="r"/>
              </a:tabLst>
            </a:pPr>
            <a:r>
              <a:rPr lang="en-US" sz="800" dirty="0">
                <a:latin typeface="Montserrat" panose="00000500000000000000" pitchFamily="50" charset="0"/>
              </a:rPr>
              <a:t>970-230	Nirvana Indian Restaurant	1,936 SF</a:t>
            </a:r>
          </a:p>
          <a:p>
            <a:pPr marL="460375" indent="-460375">
              <a:tabLst>
                <a:tab pos="2516188" algn="r"/>
                <a:tab pos="4800600" algn="r"/>
              </a:tabLst>
            </a:pPr>
            <a:r>
              <a:rPr lang="en-US" sz="800" dirty="0">
                <a:latin typeface="Montserrat" panose="00000500000000000000" pitchFamily="50" charset="0"/>
              </a:rPr>
              <a:t>970-235	Coco Blue Nail Salon	1,600 SF</a:t>
            </a:r>
          </a:p>
          <a:p>
            <a:pPr marL="460375" indent="-460375">
              <a:tabLst>
                <a:tab pos="2516188" algn="r"/>
                <a:tab pos="4800600" algn="r"/>
              </a:tabLst>
            </a:pPr>
            <a:r>
              <a:rPr lang="en-US" sz="800" b="1" dirty="0">
                <a:solidFill>
                  <a:srgbClr val="27476D"/>
                </a:solidFill>
                <a:latin typeface="Montserrat" panose="00000500000000000000" pitchFamily="50" charset="0"/>
              </a:rPr>
              <a:t>970-240	Deal Pending	1,480 SF</a:t>
            </a:r>
          </a:p>
          <a:p>
            <a:pPr marL="460375" indent="-460375">
              <a:tabLst>
                <a:tab pos="2516188" algn="r"/>
                <a:tab pos="4800600" algn="r"/>
              </a:tabLst>
            </a:pPr>
            <a:r>
              <a:rPr lang="en-US" sz="800" dirty="0">
                <a:latin typeface="Montserrat" panose="00000500000000000000" pitchFamily="50" charset="0"/>
              </a:rPr>
              <a:t>970-245	Mathnasium	1,720 SF</a:t>
            </a:r>
          </a:p>
          <a:p>
            <a:pPr marL="460375" indent="-460375">
              <a:tabLst>
                <a:tab pos="2516188" algn="r"/>
                <a:tab pos="4800600" algn="r"/>
              </a:tabLst>
            </a:pPr>
            <a:r>
              <a:rPr lang="en-US" sz="800" dirty="0">
                <a:latin typeface="Montserrat" panose="00000500000000000000" pitchFamily="50" charset="0"/>
              </a:rPr>
              <a:t>970-250	Milan Laser Hair Removal	2,080 SF</a:t>
            </a:r>
          </a:p>
          <a:p>
            <a:pPr marL="460375" indent="-460375">
              <a:tabLst>
                <a:tab pos="2516188" algn="r"/>
                <a:tab pos="4800600" algn="r"/>
              </a:tabLst>
            </a:pPr>
            <a:r>
              <a:rPr lang="en-US" sz="800" dirty="0">
                <a:latin typeface="Montserrat" panose="00000500000000000000" pitchFamily="50" charset="0"/>
              </a:rPr>
              <a:t>970-260	Barre 3 Yoga	2,000 SF</a:t>
            </a:r>
          </a:p>
          <a:p>
            <a:pPr marL="460375" indent="-460375">
              <a:tabLst>
                <a:tab pos="2516188" algn="r"/>
                <a:tab pos="4800600" algn="r"/>
              </a:tabLst>
            </a:pPr>
            <a:r>
              <a:rPr lang="en-US" sz="800" dirty="0">
                <a:latin typeface="Montserrat" panose="00000500000000000000" pitchFamily="50" charset="0"/>
              </a:rPr>
              <a:t>970-270 	El Sarape	2,800 SF</a:t>
            </a:r>
          </a:p>
          <a:p>
            <a:pPr marL="460375" indent="-460375">
              <a:tabLst>
                <a:tab pos="2516188" algn="r"/>
                <a:tab pos="4800600" algn="r"/>
              </a:tabLst>
            </a:pPr>
            <a:r>
              <a:rPr lang="en-US" sz="800" dirty="0">
                <a:latin typeface="Montserrat" panose="00000500000000000000" pitchFamily="50" charset="0"/>
              </a:rPr>
              <a:t>970-275	Wasabi Sushi	983 SF</a:t>
            </a:r>
          </a:p>
          <a:p>
            <a:pPr marL="460375" indent="-460375">
              <a:tabLst>
                <a:tab pos="2516188" algn="r"/>
                <a:tab pos="4800600" algn="r"/>
              </a:tabLst>
            </a:pPr>
            <a:r>
              <a:rPr lang="en-US" sz="800" dirty="0">
                <a:latin typeface="Montserrat" panose="00000500000000000000" pitchFamily="50" charset="0"/>
              </a:rPr>
              <a:t>984-300	Fine Wine &amp; Good Spirits	10,816 SF</a:t>
            </a:r>
          </a:p>
          <a:p>
            <a:pPr marL="460375" indent="-460375">
              <a:tabLst>
                <a:tab pos="2516188" algn="r"/>
                <a:tab pos="4800600" algn="r"/>
              </a:tabLst>
            </a:pPr>
            <a:r>
              <a:rPr lang="en-US" sz="800" dirty="0">
                <a:latin typeface="Montserrat" panose="00000500000000000000" pitchFamily="50" charset="0"/>
              </a:rPr>
              <a:t>984-320	Burn Boot Camp	4,500 SF</a:t>
            </a:r>
          </a:p>
          <a:p>
            <a:pPr marL="460375" indent="-460375">
              <a:tabLst>
                <a:tab pos="2516188" algn="r"/>
                <a:tab pos="4800600" algn="r"/>
              </a:tabLst>
            </a:pPr>
            <a:r>
              <a:rPr lang="en-US" sz="800" dirty="0">
                <a:latin typeface="Montserrat" panose="00000500000000000000" pitchFamily="50" charset="0"/>
              </a:rPr>
              <a:t>990-500	Diamond Braces	2,820 SF</a:t>
            </a:r>
          </a:p>
          <a:p>
            <a:pPr marL="460375" indent="-460375">
              <a:tabLst>
                <a:tab pos="2516188" algn="r"/>
                <a:tab pos="4800600" algn="r"/>
              </a:tabLst>
            </a:pPr>
            <a:r>
              <a:rPr lang="en-US" sz="800" dirty="0">
                <a:latin typeface="Montserrat" panose="00000500000000000000" pitchFamily="50" charset="0"/>
              </a:rPr>
              <a:t>990-510	Kiwi Yogurt	1,400 SF</a:t>
            </a:r>
          </a:p>
          <a:p>
            <a:pPr marL="460375" indent="-460375">
              <a:tabLst>
                <a:tab pos="2516188" algn="r"/>
                <a:tab pos="4800600" algn="r"/>
              </a:tabLst>
            </a:pPr>
            <a:r>
              <a:rPr lang="en-US" sz="800" dirty="0">
                <a:latin typeface="Montserrat" panose="00000500000000000000" pitchFamily="50" charset="0"/>
              </a:rPr>
              <a:t>990-520	</a:t>
            </a:r>
            <a:r>
              <a:rPr lang="en-US" sz="800" dirty="0" err="1">
                <a:latin typeface="Montserrat" panose="00000500000000000000" pitchFamily="50" charset="0"/>
              </a:rPr>
              <a:t>MooYah</a:t>
            </a:r>
            <a:r>
              <a:rPr lang="en-US" sz="800" dirty="0">
                <a:latin typeface="Montserrat" panose="00000500000000000000" pitchFamily="50" charset="0"/>
              </a:rPr>
              <a:t> Burgers &amp; Fries	2,145 SF</a:t>
            </a:r>
          </a:p>
          <a:p>
            <a:pPr marL="460375" indent="-460375">
              <a:tabLst>
                <a:tab pos="2516188" algn="r"/>
                <a:tab pos="4800600" algn="r"/>
              </a:tabLst>
            </a:pPr>
            <a:r>
              <a:rPr lang="en-US" sz="800" dirty="0">
                <a:latin typeface="Montserrat" panose="00000500000000000000" pitchFamily="50" charset="0"/>
              </a:rPr>
              <a:t>994-400	Turning Point Restaurant 	3,366 SF</a:t>
            </a:r>
          </a:p>
          <a:p>
            <a:pPr marL="460375" indent="-460375">
              <a:tabLst>
                <a:tab pos="2516188" algn="r"/>
                <a:tab pos="4800600" algn="r"/>
              </a:tabLst>
            </a:pPr>
            <a:r>
              <a:rPr lang="en-US" sz="800" dirty="0">
                <a:latin typeface="Montserrat" panose="00000500000000000000" pitchFamily="50" charset="0"/>
              </a:rPr>
              <a:t>994-410	Flirt	1,095 SF</a:t>
            </a:r>
          </a:p>
          <a:p>
            <a:pPr marL="460375" indent="-460375">
              <a:tabLst>
                <a:tab pos="2516188" algn="r"/>
                <a:tab pos="4800600" algn="r"/>
              </a:tabLst>
            </a:pPr>
            <a:r>
              <a:rPr lang="en-US" sz="800" dirty="0">
                <a:latin typeface="Montserrat" panose="00000500000000000000" pitchFamily="50" charset="0"/>
              </a:rPr>
              <a:t>998	</a:t>
            </a:r>
            <a:r>
              <a:rPr lang="en-US" sz="800" dirty="0" err="1">
                <a:latin typeface="Montserrat" panose="00000500000000000000" pitchFamily="50" charset="0"/>
              </a:rPr>
              <a:t>Vist</a:t>
            </a:r>
            <a:r>
              <a:rPr lang="en-US" sz="800" dirty="0">
                <a:latin typeface="Montserrat" panose="00000500000000000000" pitchFamily="50" charset="0"/>
              </a:rPr>
              <a:t> Bank	2,500 SF</a:t>
            </a:r>
          </a:p>
          <a:p>
            <a:pPr marL="288925" indent="-288925">
              <a:tabLst>
                <a:tab pos="2516188" algn="r"/>
                <a:tab pos="4800600" algn="r"/>
              </a:tabLst>
            </a:pPr>
            <a:endParaRPr lang="en-US" sz="900" dirty="0">
              <a:latin typeface="Montserrat" panose="00000500000000000000" pitchFamily="50" charset="0"/>
            </a:endParaRPr>
          </a:p>
        </p:txBody>
      </p:sp>
      <p:pic>
        <p:nvPicPr>
          <p:cNvPr id="3" name="Picture 2">
            <a:extLst>
              <a:ext uri="{FF2B5EF4-FFF2-40B4-BE49-F238E27FC236}">
                <a16:creationId xmlns:a16="http://schemas.microsoft.com/office/drawing/2014/main" id="{EB0A0B92-E7AA-4FE5-B381-DA1F97C4BC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05" t="25415" r="21544" b="-2446"/>
          <a:stretch/>
        </p:blipFill>
        <p:spPr>
          <a:xfrm>
            <a:off x="6415797" y="4267200"/>
            <a:ext cx="2585346" cy="2044402"/>
          </a:xfrm>
          <a:prstGeom prst="rect">
            <a:avLst/>
          </a:prstGeom>
        </p:spPr>
      </p:pic>
      <p:grpSp>
        <p:nvGrpSpPr>
          <p:cNvPr id="12" name="Group 11">
            <a:extLst>
              <a:ext uri="{FF2B5EF4-FFF2-40B4-BE49-F238E27FC236}">
                <a16:creationId xmlns:a16="http://schemas.microsoft.com/office/drawing/2014/main" id="{FFFC9D2E-3D5A-2507-0BCC-1B55DDDDEAA7}"/>
              </a:ext>
            </a:extLst>
          </p:cNvPr>
          <p:cNvGrpSpPr/>
          <p:nvPr/>
        </p:nvGrpSpPr>
        <p:grpSpPr>
          <a:xfrm>
            <a:off x="136522" y="6373327"/>
            <a:ext cx="8922071" cy="654618"/>
            <a:chOff x="136522" y="6373327"/>
            <a:chExt cx="8922071" cy="654618"/>
          </a:xfrm>
        </p:grpSpPr>
        <p:sp>
          <p:nvSpPr>
            <p:cNvPr id="13" name="Rectangle 112">
              <a:extLst>
                <a:ext uri="{FF2B5EF4-FFF2-40B4-BE49-F238E27FC236}">
                  <a16:creationId xmlns:a16="http://schemas.microsoft.com/office/drawing/2014/main" id="{D7A3089D-F740-7B1A-025C-BAC458606CBE}"/>
                </a:ext>
              </a:extLst>
            </p:cNvPr>
            <p:cNvSpPr>
              <a:spLocks noChangeArrowheads="1"/>
            </p:cNvSpPr>
            <p:nvPr/>
          </p:nvSpPr>
          <p:spPr bwMode="auto">
            <a:xfrm>
              <a:off x="136522" y="6373327"/>
              <a:ext cx="8870953" cy="376857"/>
            </a:xfrm>
            <a:prstGeom prst="rect">
              <a:avLst/>
            </a:prstGeom>
            <a:solidFill>
              <a:srgbClr val="27476D"/>
            </a:solidFill>
            <a:ln w="6350">
              <a:solidFill>
                <a:srgbClr val="27476D"/>
              </a:solidFill>
              <a:miter lim="800000"/>
              <a:headEnd/>
              <a:tailEnd/>
            </a:ln>
          </p:spPr>
          <p:txBody>
            <a:bodyPr wrap="none" anchor="ctr"/>
            <a:lstStyle/>
            <a:p>
              <a:endParaRPr lang="en-US" sz="3200" dirty="0"/>
            </a:p>
          </p:txBody>
        </p:sp>
        <p:sp>
          <p:nvSpPr>
            <p:cNvPr id="15" name="Text Box 5">
              <a:extLst>
                <a:ext uri="{FF2B5EF4-FFF2-40B4-BE49-F238E27FC236}">
                  <a16:creationId xmlns:a16="http://schemas.microsoft.com/office/drawing/2014/main" id="{0C3EECA4-292F-44C5-58E6-1305A6DA6563}"/>
                </a:ext>
              </a:extLst>
            </p:cNvPr>
            <p:cNvSpPr txBox="1">
              <a:spLocks noChangeArrowheads="1"/>
            </p:cNvSpPr>
            <p:nvPr/>
          </p:nvSpPr>
          <p:spPr bwMode="auto">
            <a:xfrm>
              <a:off x="4876800" y="6400800"/>
              <a:ext cx="4181793" cy="4739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0657" tIns="0" rIns="131211" bIns="134112">
              <a:spAutoFit/>
            </a:bodyPr>
            <a:lstStyle>
              <a:lvl1pPr defTabSz="984250" eaLnBrk="0" hangingPunct="0">
                <a:defRPr sz="2400">
                  <a:solidFill>
                    <a:schemeClr val="tx1"/>
                  </a:solidFill>
                  <a:latin typeface="Times New Roman" pitchFamily="18" charset="0"/>
                </a:defRPr>
              </a:lvl1pPr>
              <a:lvl2pPr marL="742950" indent="-285750" defTabSz="984250" eaLnBrk="0" hangingPunct="0">
                <a:defRPr sz="2400">
                  <a:solidFill>
                    <a:schemeClr val="tx1"/>
                  </a:solidFill>
                  <a:latin typeface="Times New Roman" pitchFamily="18" charset="0"/>
                </a:defRPr>
              </a:lvl2pPr>
              <a:lvl3pPr marL="1143000" indent="-228600" defTabSz="984250" eaLnBrk="0" hangingPunct="0">
                <a:defRPr sz="2400">
                  <a:solidFill>
                    <a:schemeClr val="tx1"/>
                  </a:solidFill>
                  <a:latin typeface="Times New Roman" pitchFamily="18" charset="0"/>
                </a:defRPr>
              </a:lvl3pPr>
              <a:lvl4pPr marL="1600200" indent="-228600" defTabSz="984250" eaLnBrk="0" hangingPunct="0">
                <a:defRPr sz="2400">
                  <a:solidFill>
                    <a:schemeClr val="tx1"/>
                  </a:solidFill>
                  <a:latin typeface="Times New Roman" pitchFamily="18" charset="0"/>
                </a:defRPr>
              </a:lvl4pPr>
              <a:lvl5pPr marL="2057400" indent="-228600" defTabSz="984250" eaLnBrk="0" hangingPunct="0">
                <a:defRPr sz="2400">
                  <a:solidFill>
                    <a:schemeClr val="tx1"/>
                  </a:solidFill>
                  <a:latin typeface="Times New Roman" pitchFamily="18" charset="0"/>
                </a:defRPr>
              </a:lvl5pPr>
              <a:lvl6pPr marL="2514600" indent="-228600" defTabSz="984250" eaLnBrk="0" fontAlgn="base" hangingPunct="0">
                <a:spcBef>
                  <a:spcPct val="0"/>
                </a:spcBef>
                <a:spcAft>
                  <a:spcPct val="0"/>
                </a:spcAft>
                <a:defRPr sz="2400">
                  <a:solidFill>
                    <a:schemeClr val="tx1"/>
                  </a:solidFill>
                  <a:latin typeface="Times New Roman" pitchFamily="18" charset="0"/>
                </a:defRPr>
              </a:lvl6pPr>
              <a:lvl7pPr marL="2971800" indent="-228600" defTabSz="984250" eaLnBrk="0" fontAlgn="base" hangingPunct="0">
                <a:spcBef>
                  <a:spcPct val="0"/>
                </a:spcBef>
                <a:spcAft>
                  <a:spcPct val="0"/>
                </a:spcAft>
                <a:defRPr sz="2400">
                  <a:solidFill>
                    <a:schemeClr val="tx1"/>
                  </a:solidFill>
                  <a:latin typeface="Times New Roman" pitchFamily="18" charset="0"/>
                </a:defRPr>
              </a:lvl7pPr>
              <a:lvl8pPr marL="3429000" indent="-228600" defTabSz="984250" eaLnBrk="0" fontAlgn="base" hangingPunct="0">
                <a:spcBef>
                  <a:spcPct val="0"/>
                </a:spcBef>
                <a:spcAft>
                  <a:spcPct val="0"/>
                </a:spcAft>
                <a:defRPr sz="2400">
                  <a:solidFill>
                    <a:schemeClr val="tx1"/>
                  </a:solidFill>
                  <a:latin typeface="Times New Roman" pitchFamily="18" charset="0"/>
                </a:defRPr>
              </a:lvl8pPr>
              <a:lvl9pPr marL="3886200" indent="-228600" defTabSz="984250" eaLnBrk="0" fontAlgn="base" hangingPunct="0">
                <a:spcBef>
                  <a:spcPct val="0"/>
                </a:spcBef>
                <a:spcAft>
                  <a:spcPct val="0"/>
                </a:spcAft>
                <a:defRPr sz="2400">
                  <a:solidFill>
                    <a:schemeClr val="tx1"/>
                  </a:solidFill>
                  <a:latin typeface="Times New Roman" pitchFamily="18" charset="0"/>
                </a:defRPr>
              </a:lvl9pPr>
            </a:lstStyle>
            <a:p>
              <a:pPr algn="r"/>
              <a:r>
                <a:rPr lang="en-US" sz="1050" dirty="0">
                  <a:solidFill>
                    <a:schemeClr val="bg1"/>
                  </a:solidFill>
                  <a:latin typeface="Montserrat" panose="00000500000000000000" pitchFamily="50" charset="0"/>
                </a:rPr>
                <a:t> 120 North Pointe Blvd., Suite 301,  Lancaster, PA  17601</a:t>
              </a:r>
            </a:p>
            <a:p>
              <a:pPr algn="r"/>
              <a:r>
                <a:rPr lang="en-US" sz="1050" dirty="0">
                  <a:solidFill>
                    <a:schemeClr val="bg1"/>
                  </a:solidFill>
                  <a:latin typeface="Montserrat" panose="00000500000000000000" pitchFamily="50" charset="0"/>
                </a:rPr>
                <a:t>717-569-9373    |    paramountrealty.com</a:t>
              </a:r>
            </a:p>
          </p:txBody>
        </p:sp>
        <p:sp>
          <p:nvSpPr>
            <p:cNvPr id="22" name="Text Box 5">
              <a:extLst>
                <a:ext uri="{FF2B5EF4-FFF2-40B4-BE49-F238E27FC236}">
                  <a16:creationId xmlns:a16="http://schemas.microsoft.com/office/drawing/2014/main" id="{922FF419-D5C2-7DA9-3FD6-0FA90ED184BE}"/>
                </a:ext>
              </a:extLst>
            </p:cNvPr>
            <p:cNvSpPr txBox="1">
              <a:spLocks noChangeArrowheads="1"/>
            </p:cNvSpPr>
            <p:nvPr/>
          </p:nvSpPr>
          <p:spPr bwMode="auto">
            <a:xfrm>
              <a:off x="160457" y="6407775"/>
              <a:ext cx="4411543" cy="6201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0657" tIns="0" rIns="131211" bIns="134112">
              <a:spAutoFit/>
            </a:bodyPr>
            <a:lstStyle>
              <a:lvl1pPr defTabSz="984250" eaLnBrk="0" hangingPunct="0">
                <a:defRPr sz="2400">
                  <a:solidFill>
                    <a:schemeClr val="tx1"/>
                  </a:solidFill>
                  <a:latin typeface="Times New Roman" pitchFamily="18" charset="0"/>
                </a:defRPr>
              </a:lvl1pPr>
              <a:lvl2pPr marL="742950" indent="-285750" defTabSz="984250" eaLnBrk="0" hangingPunct="0">
                <a:defRPr sz="2400">
                  <a:solidFill>
                    <a:schemeClr val="tx1"/>
                  </a:solidFill>
                  <a:latin typeface="Times New Roman" pitchFamily="18" charset="0"/>
                </a:defRPr>
              </a:lvl2pPr>
              <a:lvl3pPr marL="1143000" indent="-228600" defTabSz="984250" eaLnBrk="0" hangingPunct="0">
                <a:defRPr sz="2400">
                  <a:solidFill>
                    <a:schemeClr val="tx1"/>
                  </a:solidFill>
                  <a:latin typeface="Times New Roman" pitchFamily="18" charset="0"/>
                </a:defRPr>
              </a:lvl3pPr>
              <a:lvl4pPr marL="1600200" indent="-228600" defTabSz="984250" eaLnBrk="0" hangingPunct="0">
                <a:defRPr sz="2400">
                  <a:solidFill>
                    <a:schemeClr val="tx1"/>
                  </a:solidFill>
                  <a:latin typeface="Times New Roman" pitchFamily="18" charset="0"/>
                </a:defRPr>
              </a:lvl4pPr>
              <a:lvl5pPr marL="2057400" indent="-228600" defTabSz="984250" eaLnBrk="0" hangingPunct="0">
                <a:defRPr sz="2400">
                  <a:solidFill>
                    <a:schemeClr val="tx1"/>
                  </a:solidFill>
                  <a:latin typeface="Times New Roman" pitchFamily="18" charset="0"/>
                </a:defRPr>
              </a:lvl5pPr>
              <a:lvl6pPr marL="2514600" indent="-228600" defTabSz="984250" eaLnBrk="0" fontAlgn="base" hangingPunct="0">
                <a:spcBef>
                  <a:spcPct val="0"/>
                </a:spcBef>
                <a:spcAft>
                  <a:spcPct val="0"/>
                </a:spcAft>
                <a:defRPr sz="2400">
                  <a:solidFill>
                    <a:schemeClr val="tx1"/>
                  </a:solidFill>
                  <a:latin typeface="Times New Roman" pitchFamily="18" charset="0"/>
                </a:defRPr>
              </a:lvl6pPr>
              <a:lvl7pPr marL="2971800" indent="-228600" defTabSz="984250" eaLnBrk="0" fontAlgn="base" hangingPunct="0">
                <a:spcBef>
                  <a:spcPct val="0"/>
                </a:spcBef>
                <a:spcAft>
                  <a:spcPct val="0"/>
                </a:spcAft>
                <a:defRPr sz="2400">
                  <a:solidFill>
                    <a:schemeClr val="tx1"/>
                  </a:solidFill>
                  <a:latin typeface="Times New Roman" pitchFamily="18" charset="0"/>
                </a:defRPr>
              </a:lvl7pPr>
              <a:lvl8pPr marL="3429000" indent="-228600" defTabSz="984250" eaLnBrk="0" fontAlgn="base" hangingPunct="0">
                <a:spcBef>
                  <a:spcPct val="0"/>
                </a:spcBef>
                <a:spcAft>
                  <a:spcPct val="0"/>
                </a:spcAft>
                <a:defRPr sz="2400">
                  <a:solidFill>
                    <a:schemeClr val="tx1"/>
                  </a:solidFill>
                  <a:latin typeface="Times New Roman" pitchFamily="18" charset="0"/>
                </a:defRPr>
              </a:lvl8pPr>
              <a:lvl9pPr marL="3886200" indent="-228600" defTabSz="984250" eaLnBrk="0" fontAlgn="base" hangingPunct="0">
                <a:spcBef>
                  <a:spcPct val="0"/>
                </a:spcBef>
                <a:spcAft>
                  <a:spcPct val="0"/>
                </a:spcAft>
                <a:defRPr sz="2400">
                  <a:solidFill>
                    <a:schemeClr val="tx1"/>
                  </a:solidFill>
                  <a:latin typeface="Times New Roman" pitchFamily="18" charset="0"/>
                </a:defRPr>
              </a:lvl9pPr>
            </a:lstStyle>
            <a:p>
              <a:r>
                <a:rPr lang="en-US" sz="1050" dirty="0">
                  <a:solidFill>
                    <a:schemeClr val="bg1"/>
                  </a:solidFill>
                  <a:latin typeface="Montserrat" panose="00000500000000000000" pitchFamily="50" charset="0"/>
                </a:rPr>
                <a:t>ARLENE GRAY   </a:t>
              </a:r>
              <a:r>
                <a:rPr lang="en-US" sz="1050" dirty="0">
                  <a:solidFill>
                    <a:srgbClr val="00B8D1"/>
                  </a:solidFill>
                  <a:latin typeface="Montserrat" panose="00000500000000000000" pitchFamily="50" charset="0"/>
                </a:rPr>
                <a:t>agray@paramountrealty.com</a:t>
              </a:r>
            </a:p>
            <a:p>
              <a:r>
                <a:rPr lang="en-US" sz="1050" dirty="0">
                  <a:solidFill>
                    <a:schemeClr val="bg1"/>
                  </a:solidFill>
                  <a:latin typeface="Montserrat" panose="00000500000000000000" pitchFamily="50" charset="0"/>
                </a:rPr>
                <a:t>KRISTI PENNINGTON   </a:t>
              </a:r>
              <a:r>
                <a:rPr lang="en-US" sz="1050" dirty="0">
                  <a:solidFill>
                    <a:srgbClr val="00B8D1"/>
                  </a:solidFill>
                  <a:latin typeface="Montserrat" panose="00000500000000000000" pitchFamily="50" charset="0"/>
                </a:rPr>
                <a:t>kpennington@paramountrealty.com</a:t>
              </a:r>
            </a:p>
            <a:p>
              <a:endParaRPr lang="en-US" sz="1050" dirty="0">
                <a:solidFill>
                  <a:schemeClr val="bg1"/>
                </a:solidFill>
                <a:latin typeface="Montserrat" panose="00000500000000000000" pitchFamily="50" charset="0"/>
              </a:endParaRPr>
            </a:p>
          </p:txBody>
        </p:sp>
      </p:grpSp>
      <p:pic>
        <p:nvPicPr>
          <p:cNvPr id="7" name="Picture 6">
            <a:extLst>
              <a:ext uri="{FF2B5EF4-FFF2-40B4-BE49-F238E27FC236}">
                <a16:creationId xmlns:a16="http://schemas.microsoft.com/office/drawing/2014/main" id="{8CCD2B72-914D-D51B-45A9-C24724C2E3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21" r="6842" b="11080"/>
          <a:stretch/>
        </p:blipFill>
        <p:spPr>
          <a:xfrm>
            <a:off x="136522" y="4984193"/>
            <a:ext cx="1997078" cy="1327410"/>
          </a:xfrm>
          <a:prstGeom prst="rect">
            <a:avLst/>
          </a:prstGeom>
        </p:spPr>
      </p:pic>
      <p:pic>
        <p:nvPicPr>
          <p:cNvPr id="23" name="Picture 22">
            <a:extLst>
              <a:ext uri="{FF2B5EF4-FFF2-40B4-BE49-F238E27FC236}">
                <a16:creationId xmlns:a16="http://schemas.microsoft.com/office/drawing/2014/main" id="{DCBEAFC2-6DE5-227D-B9F2-5276EDD1504B}"/>
              </a:ext>
            </a:extLst>
          </p:cNvPr>
          <p:cNvPicPr>
            <a:picLocks noChangeAspect="1"/>
          </p:cNvPicPr>
          <p:nvPr/>
        </p:nvPicPr>
        <p:blipFill>
          <a:blip r:embed="rId5" cstate="print">
            <a:extLst>
              <a:ext uri="{28A0092B-C50C-407E-A947-70E740481C1C}">
                <a14:useLocalDpi xmlns:a14="http://schemas.microsoft.com/office/drawing/2010/main" val="0"/>
              </a:ext>
            </a:extLst>
          </a:blip>
          <a:srcRect l="7782" r="7782"/>
          <a:stretch/>
        </p:blipFill>
        <p:spPr>
          <a:xfrm>
            <a:off x="2234357" y="4981417"/>
            <a:ext cx="1997078" cy="1330185"/>
          </a:xfrm>
          <a:prstGeom prst="rect">
            <a:avLst/>
          </a:prstGeom>
        </p:spPr>
      </p:pic>
      <p:pic>
        <p:nvPicPr>
          <p:cNvPr id="24" name="Picture 23">
            <a:extLst>
              <a:ext uri="{FF2B5EF4-FFF2-40B4-BE49-F238E27FC236}">
                <a16:creationId xmlns:a16="http://schemas.microsoft.com/office/drawing/2014/main" id="{AC315DCD-7240-CC56-557D-0AD1885E91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110" t="18129" r="4806" b="8465"/>
          <a:stretch/>
        </p:blipFill>
        <p:spPr>
          <a:xfrm>
            <a:off x="4332193" y="4981418"/>
            <a:ext cx="1968611" cy="13301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65DF69-F707-479B-9424-410443849998}"/>
              </a:ext>
            </a:extLst>
          </p:cNvPr>
          <p:cNvPicPr>
            <a:picLocks noChangeAspect="1"/>
          </p:cNvPicPr>
          <p:nvPr/>
        </p:nvPicPr>
        <p:blipFill>
          <a:blip r:embed="rId2" cstate="print">
            <a:extLst>
              <a:ext uri="{28A0092B-C50C-407E-A947-70E740481C1C}">
                <a14:useLocalDpi xmlns:a14="http://schemas.microsoft.com/office/drawing/2010/main" val="0"/>
              </a:ext>
            </a:extLst>
          </a:blip>
          <a:srcRect t="14199" r="11274" b="1152"/>
          <a:stretch/>
        </p:blipFill>
        <p:spPr>
          <a:xfrm>
            <a:off x="136521" y="1156994"/>
            <a:ext cx="8870953" cy="5180316"/>
          </a:xfrm>
          <a:prstGeom prst="rect">
            <a:avLst/>
          </a:prstGeom>
        </p:spPr>
      </p:pic>
      <p:grpSp>
        <p:nvGrpSpPr>
          <p:cNvPr id="18" name="Group 17">
            <a:extLst>
              <a:ext uri="{FF2B5EF4-FFF2-40B4-BE49-F238E27FC236}">
                <a16:creationId xmlns:a16="http://schemas.microsoft.com/office/drawing/2014/main" id="{9C9E9716-6DFE-135E-7EA4-300CF1E8EFBB}"/>
              </a:ext>
            </a:extLst>
          </p:cNvPr>
          <p:cNvGrpSpPr/>
          <p:nvPr/>
        </p:nvGrpSpPr>
        <p:grpSpPr>
          <a:xfrm>
            <a:off x="136522" y="6373327"/>
            <a:ext cx="8922071" cy="654618"/>
            <a:chOff x="136522" y="6373327"/>
            <a:chExt cx="8922071" cy="654618"/>
          </a:xfrm>
        </p:grpSpPr>
        <p:sp>
          <p:nvSpPr>
            <p:cNvPr id="19" name="Rectangle 112">
              <a:extLst>
                <a:ext uri="{FF2B5EF4-FFF2-40B4-BE49-F238E27FC236}">
                  <a16:creationId xmlns:a16="http://schemas.microsoft.com/office/drawing/2014/main" id="{015D5A4D-FE59-1BAC-8348-8E4F895AE378}"/>
                </a:ext>
              </a:extLst>
            </p:cNvPr>
            <p:cNvSpPr>
              <a:spLocks noChangeArrowheads="1"/>
            </p:cNvSpPr>
            <p:nvPr/>
          </p:nvSpPr>
          <p:spPr bwMode="auto">
            <a:xfrm>
              <a:off x="136522" y="6373327"/>
              <a:ext cx="8870953" cy="376857"/>
            </a:xfrm>
            <a:prstGeom prst="rect">
              <a:avLst/>
            </a:prstGeom>
            <a:solidFill>
              <a:srgbClr val="27476D"/>
            </a:solidFill>
            <a:ln w="6350">
              <a:solidFill>
                <a:srgbClr val="27476D"/>
              </a:solidFill>
              <a:miter lim="800000"/>
              <a:headEnd/>
              <a:tailEnd/>
            </a:ln>
          </p:spPr>
          <p:txBody>
            <a:bodyPr wrap="none" anchor="ctr"/>
            <a:lstStyle/>
            <a:p>
              <a:endParaRPr lang="en-US" sz="3200" dirty="0"/>
            </a:p>
          </p:txBody>
        </p:sp>
        <p:sp>
          <p:nvSpPr>
            <p:cNvPr id="20" name="Text Box 5">
              <a:extLst>
                <a:ext uri="{FF2B5EF4-FFF2-40B4-BE49-F238E27FC236}">
                  <a16:creationId xmlns:a16="http://schemas.microsoft.com/office/drawing/2014/main" id="{971BE89F-BA10-EE2C-BFAC-48DC4CE2166C}"/>
                </a:ext>
              </a:extLst>
            </p:cNvPr>
            <p:cNvSpPr txBox="1">
              <a:spLocks noChangeArrowheads="1"/>
            </p:cNvSpPr>
            <p:nvPr/>
          </p:nvSpPr>
          <p:spPr bwMode="auto">
            <a:xfrm>
              <a:off x="4876800" y="6400800"/>
              <a:ext cx="4181793" cy="4739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0657" tIns="0" rIns="131211" bIns="134112">
              <a:spAutoFit/>
            </a:bodyPr>
            <a:lstStyle>
              <a:lvl1pPr defTabSz="984250" eaLnBrk="0" hangingPunct="0">
                <a:defRPr sz="2400">
                  <a:solidFill>
                    <a:schemeClr val="tx1"/>
                  </a:solidFill>
                  <a:latin typeface="Times New Roman" pitchFamily="18" charset="0"/>
                </a:defRPr>
              </a:lvl1pPr>
              <a:lvl2pPr marL="742950" indent="-285750" defTabSz="984250" eaLnBrk="0" hangingPunct="0">
                <a:defRPr sz="2400">
                  <a:solidFill>
                    <a:schemeClr val="tx1"/>
                  </a:solidFill>
                  <a:latin typeface="Times New Roman" pitchFamily="18" charset="0"/>
                </a:defRPr>
              </a:lvl2pPr>
              <a:lvl3pPr marL="1143000" indent="-228600" defTabSz="984250" eaLnBrk="0" hangingPunct="0">
                <a:defRPr sz="2400">
                  <a:solidFill>
                    <a:schemeClr val="tx1"/>
                  </a:solidFill>
                  <a:latin typeface="Times New Roman" pitchFamily="18" charset="0"/>
                </a:defRPr>
              </a:lvl3pPr>
              <a:lvl4pPr marL="1600200" indent="-228600" defTabSz="984250" eaLnBrk="0" hangingPunct="0">
                <a:defRPr sz="2400">
                  <a:solidFill>
                    <a:schemeClr val="tx1"/>
                  </a:solidFill>
                  <a:latin typeface="Times New Roman" pitchFamily="18" charset="0"/>
                </a:defRPr>
              </a:lvl4pPr>
              <a:lvl5pPr marL="2057400" indent="-228600" defTabSz="984250" eaLnBrk="0" hangingPunct="0">
                <a:defRPr sz="2400">
                  <a:solidFill>
                    <a:schemeClr val="tx1"/>
                  </a:solidFill>
                  <a:latin typeface="Times New Roman" pitchFamily="18" charset="0"/>
                </a:defRPr>
              </a:lvl5pPr>
              <a:lvl6pPr marL="2514600" indent="-228600" defTabSz="984250" eaLnBrk="0" fontAlgn="base" hangingPunct="0">
                <a:spcBef>
                  <a:spcPct val="0"/>
                </a:spcBef>
                <a:spcAft>
                  <a:spcPct val="0"/>
                </a:spcAft>
                <a:defRPr sz="2400">
                  <a:solidFill>
                    <a:schemeClr val="tx1"/>
                  </a:solidFill>
                  <a:latin typeface="Times New Roman" pitchFamily="18" charset="0"/>
                </a:defRPr>
              </a:lvl6pPr>
              <a:lvl7pPr marL="2971800" indent="-228600" defTabSz="984250" eaLnBrk="0" fontAlgn="base" hangingPunct="0">
                <a:spcBef>
                  <a:spcPct val="0"/>
                </a:spcBef>
                <a:spcAft>
                  <a:spcPct val="0"/>
                </a:spcAft>
                <a:defRPr sz="2400">
                  <a:solidFill>
                    <a:schemeClr val="tx1"/>
                  </a:solidFill>
                  <a:latin typeface="Times New Roman" pitchFamily="18" charset="0"/>
                </a:defRPr>
              </a:lvl7pPr>
              <a:lvl8pPr marL="3429000" indent="-228600" defTabSz="984250" eaLnBrk="0" fontAlgn="base" hangingPunct="0">
                <a:spcBef>
                  <a:spcPct val="0"/>
                </a:spcBef>
                <a:spcAft>
                  <a:spcPct val="0"/>
                </a:spcAft>
                <a:defRPr sz="2400">
                  <a:solidFill>
                    <a:schemeClr val="tx1"/>
                  </a:solidFill>
                  <a:latin typeface="Times New Roman" pitchFamily="18" charset="0"/>
                </a:defRPr>
              </a:lvl8pPr>
              <a:lvl9pPr marL="3886200" indent="-228600" defTabSz="984250" eaLnBrk="0" fontAlgn="base" hangingPunct="0">
                <a:spcBef>
                  <a:spcPct val="0"/>
                </a:spcBef>
                <a:spcAft>
                  <a:spcPct val="0"/>
                </a:spcAft>
                <a:defRPr sz="2400">
                  <a:solidFill>
                    <a:schemeClr val="tx1"/>
                  </a:solidFill>
                  <a:latin typeface="Times New Roman" pitchFamily="18" charset="0"/>
                </a:defRPr>
              </a:lvl9pPr>
            </a:lstStyle>
            <a:p>
              <a:pPr algn="r"/>
              <a:r>
                <a:rPr lang="en-US" sz="1050" dirty="0">
                  <a:solidFill>
                    <a:schemeClr val="bg1"/>
                  </a:solidFill>
                  <a:latin typeface="Montserrat" panose="00000500000000000000" pitchFamily="50" charset="0"/>
                </a:rPr>
                <a:t> 120 North Pointe Blvd., Suite 301,  Lancaster, PA  17601</a:t>
              </a:r>
            </a:p>
            <a:p>
              <a:pPr algn="r"/>
              <a:r>
                <a:rPr lang="en-US" sz="1050" dirty="0">
                  <a:solidFill>
                    <a:schemeClr val="bg1"/>
                  </a:solidFill>
                  <a:latin typeface="Montserrat" panose="00000500000000000000" pitchFamily="50" charset="0"/>
                </a:rPr>
                <a:t>717-569-9373    |    paramountrealty.com</a:t>
              </a:r>
            </a:p>
          </p:txBody>
        </p:sp>
        <p:sp>
          <p:nvSpPr>
            <p:cNvPr id="21" name="Text Box 5">
              <a:extLst>
                <a:ext uri="{FF2B5EF4-FFF2-40B4-BE49-F238E27FC236}">
                  <a16:creationId xmlns:a16="http://schemas.microsoft.com/office/drawing/2014/main" id="{7F57BCA5-445E-6FE8-9B75-F2D7B4FFEDD0}"/>
                </a:ext>
              </a:extLst>
            </p:cNvPr>
            <p:cNvSpPr txBox="1">
              <a:spLocks noChangeArrowheads="1"/>
            </p:cNvSpPr>
            <p:nvPr/>
          </p:nvSpPr>
          <p:spPr bwMode="auto">
            <a:xfrm>
              <a:off x="160457" y="6407775"/>
              <a:ext cx="4411543" cy="6201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0657" tIns="0" rIns="131211" bIns="134112">
              <a:spAutoFit/>
            </a:bodyPr>
            <a:lstStyle>
              <a:lvl1pPr defTabSz="984250" eaLnBrk="0" hangingPunct="0">
                <a:defRPr sz="2400">
                  <a:solidFill>
                    <a:schemeClr val="tx1"/>
                  </a:solidFill>
                  <a:latin typeface="Times New Roman" pitchFamily="18" charset="0"/>
                </a:defRPr>
              </a:lvl1pPr>
              <a:lvl2pPr marL="742950" indent="-285750" defTabSz="984250" eaLnBrk="0" hangingPunct="0">
                <a:defRPr sz="2400">
                  <a:solidFill>
                    <a:schemeClr val="tx1"/>
                  </a:solidFill>
                  <a:latin typeface="Times New Roman" pitchFamily="18" charset="0"/>
                </a:defRPr>
              </a:lvl2pPr>
              <a:lvl3pPr marL="1143000" indent="-228600" defTabSz="984250" eaLnBrk="0" hangingPunct="0">
                <a:defRPr sz="2400">
                  <a:solidFill>
                    <a:schemeClr val="tx1"/>
                  </a:solidFill>
                  <a:latin typeface="Times New Roman" pitchFamily="18" charset="0"/>
                </a:defRPr>
              </a:lvl3pPr>
              <a:lvl4pPr marL="1600200" indent="-228600" defTabSz="984250" eaLnBrk="0" hangingPunct="0">
                <a:defRPr sz="2400">
                  <a:solidFill>
                    <a:schemeClr val="tx1"/>
                  </a:solidFill>
                  <a:latin typeface="Times New Roman" pitchFamily="18" charset="0"/>
                </a:defRPr>
              </a:lvl4pPr>
              <a:lvl5pPr marL="2057400" indent="-228600" defTabSz="984250" eaLnBrk="0" hangingPunct="0">
                <a:defRPr sz="2400">
                  <a:solidFill>
                    <a:schemeClr val="tx1"/>
                  </a:solidFill>
                  <a:latin typeface="Times New Roman" pitchFamily="18" charset="0"/>
                </a:defRPr>
              </a:lvl5pPr>
              <a:lvl6pPr marL="2514600" indent="-228600" defTabSz="984250" eaLnBrk="0" fontAlgn="base" hangingPunct="0">
                <a:spcBef>
                  <a:spcPct val="0"/>
                </a:spcBef>
                <a:spcAft>
                  <a:spcPct val="0"/>
                </a:spcAft>
                <a:defRPr sz="2400">
                  <a:solidFill>
                    <a:schemeClr val="tx1"/>
                  </a:solidFill>
                  <a:latin typeface="Times New Roman" pitchFamily="18" charset="0"/>
                </a:defRPr>
              </a:lvl6pPr>
              <a:lvl7pPr marL="2971800" indent="-228600" defTabSz="984250" eaLnBrk="0" fontAlgn="base" hangingPunct="0">
                <a:spcBef>
                  <a:spcPct val="0"/>
                </a:spcBef>
                <a:spcAft>
                  <a:spcPct val="0"/>
                </a:spcAft>
                <a:defRPr sz="2400">
                  <a:solidFill>
                    <a:schemeClr val="tx1"/>
                  </a:solidFill>
                  <a:latin typeface="Times New Roman" pitchFamily="18" charset="0"/>
                </a:defRPr>
              </a:lvl7pPr>
              <a:lvl8pPr marL="3429000" indent="-228600" defTabSz="984250" eaLnBrk="0" fontAlgn="base" hangingPunct="0">
                <a:spcBef>
                  <a:spcPct val="0"/>
                </a:spcBef>
                <a:spcAft>
                  <a:spcPct val="0"/>
                </a:spcAft>
                <a:defRPr sz="2400">
                  <a:solidFill>
                    <a:schemeClr val="tx1"/>
                  </a:solidFill>
                  <a:latin typeface="Times New Roman" pitchFamily="18" charset="0"/>
                </a:defRPr>
              </a:lvl8pPr>
              <a:lvl9pPr marL="3886200" indent="-228600" defTabSz="984250" eaLnBrk="0" fontAlgn="base" hangingPunct="0">
                <a:spcBef>
                  <a:spcPct val="0"/>
                </a:spcBef>
                <a:spcAft>
                  <a:spcPct val="0"/>
                </a:spcAft>
                <a:defRPr sz="2400">
                  <a:solidFill>
                    <a:schemeClr val="tx1"/>
                  </a:solidFill>
                  <a:latin typeface="Times New Roman" pitchFamily="18" charset="0"/>
                </a:defRPr>
              </a:lvl9pPr>
            </a:lstStyle>
            <a:p>
              <a:r>
                <a:rPr lang="en-US" sz="1050" dirty="0">
                  <a:solidFill>
                    <a:schemeClr val="bg1"/>
                  </a:solidFill>
                  <a:latin typeface="Montserrat" panose="00000500000000000000" pitchFamily="50" charset="0"/>
                </a:rPr>
                <a:t>ARLENE GRAY   </a:t>
              </a:r>
              <a:r>
                <a:rPr lang="en-US" sz="1050" dirty="0">
                  <a:solidFill>
                    <a:srgbClr val="00B8D1"/>
                  </a:solidFill>
                  <a:latin typeface="Montserrat" panose="00000500000000000000" pitchFamily="50" charset="0"/>
                </a:rPr>
                <a:t>agray@paramountrealty.com</a:t>
              </a:r>
            </a:p>
            <a:p>
              <a:r>
                <a:rPr lang="en-US" sz="1050" dirty="0">
                  <a:solidFill>
                    <a:schemeClr val="bg1"/>
                  </a:solidFill>
                  <a:latin typeface="Montserrat" panose="00000500000000000000" pitchFamily="50" charset="0"/>
                </a:rPr>
                <a:t>KRISTI PENNINGTON   </a:t>
              </a:r>
              <a:r>
                <a:rPr lang="en-US" sz="1050" dirty="0">
                  <a:solidFill>
                    <a:srgbClr val="00B8D1"/>
                  </a:solidFill>
                  <a:latin typeface="Montserrat" panose="00000500000000000000" pitchFamily="50" charset="0"/>
                </a:rPr>
                <a:t>kpennington@paramountrealty.com</a:t>
              </a:r>
            </a:p>
            <a:p>
              <a:endParaRPr lang="en-US" sz="1050" dirty="0">
                <a:solidFill>
                  <a:schemeClr val="bg1"/>
                </a:solidFill>
                <a:latin typeface="Montserrat" panose="00000500000000000000" pitchFamily="50" charset="0"/>
              </a:endParaRPr>
            </a:p>
          </p:txBody>
        </p:sp>
      </p:grpSp>
      <p:sp>
        <p:nvSpPr>
          <p:cNvPr id="22" name="Rectangle 112">
            <a:extLst>
              <a:ext uri="{FF2B5EF4-FFF2-40B4-BE49-F238E27FC236}">
                <a16:creationId xmlns:a16="http://schemas.microsoft.com/office/drawing/2014/main" id="{E783ECAD-5AE1-DA43-FA3F-2E90185D0A0A}"/>
              </a:ext>
            </a:extLst>
          </p:cNvPr>
          <p:cNvSpPr>
            <a:spLocks noChangeArrowheads="1"/>
          </p:cNvSpPr>
          <p:nvPr/>
        </p:nvSpPr>
        <p:spPr bwMode="auto">
          <a:xfrm>
            <a:off x="136523" y="115958"/>
            <a:ext cx="8870953" cy="1006588"/>
          </a:xfrm>
          <a:prstGeom prst="rect">
            <a:avLst/>
          </a:prstGeom>
          <a:solidFill>
            <a:srgbClr val="27476D"/>
          </a:solidFill>
          <a:ln w="6350">
            <a:solidFill>
              <a:srgbClr val="27476D"/>
            </a:solidFill>
            <a:miter lim="800000"/>
            <a:headEnd/>
            <a:tailEnd/>
          </a:ln>
        </p:spPr>
        <p:txBody>
          <a:bodyPr wrap="none" anchor="ctr"/>
          <a:lstStyle/>
          <a:p>
            <a:endParaRPr lang="en-US" sz="3200" dirty="0"/>
          </a:p>
        </p:txBody>
      </p:sp>
      <p:sp>
        <p:nvSpPr>
          <p:cNvPr id="24" name="Rectangle 121">
            <a:extLst>
              <a:ext uri="{FF2B5EF4-FFF2-40B4-BE49-F238E27FC236}">
                <a16:creationId xmlns:a16="http://schemas.microsoft.com/office/drawing/2014/main" id="{5D57E722-731F-1250-3803-07EB7E14C87F}"/>
              </a:ext>
            </a:extLst>
          </p:cNvPr>
          <p:cNvSpPr>
            <a:spLocks noChangeArrowheads="1"/>
          </p:cNvSpPr>
          <p:nvPr/>
        </p:nvSpPr>
        <p:spPr bwMode="auto">
          <a:xfrm>
            <a:off x="4114800" y="762001"/>
            <a:ext cx="47598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en-US" sz="1400" cap="small" dirty="0">
                <a:solidFill>
                  <a:schemeClr val="bg1"/>
                </a:solidFill>
                <a:latin typeface="Montserrat" panose="00000500000000000000" pitchFamily="50" charset="0"/>
              </a:rPr>
              <a:t>920-998 Dekalb Pike | </a:t>
            </a:r>
            <a:r>
              <a:rPr lang="en-US" sz="1400" cap="small" dirty="0" err="1">
                <a:solidFill>
                  <a:schemeClr val="bg1"/>
                </a:solidFill>
                <a:latin typeface="Montserrat" panose="00000500000000000000" pitchFamily="50" charset="0"/>
              </a:rPr>
              <a:t>Whitpain</a:t>
            </a:r>
            <a:r>
              <a:rPr lang="en-US" sz="1400" cap="small" dirty="0">
                <a:solidFill>
                  <a:schemeClr val="bg1"/>
                </a:solidFill>
                <a:latin typeface="Montserrat" panose="00000500000000000000" pitchFamily="50" charset="0"/>
              </a:rPr>
              <a:t> Township</a:t>
            </a:r>
          </a:p>
        </p:txBody>
      </p:sp>
      <p:sp>
        <p:nvSpPr>
          <p:cNvPr id="25" name="TextBox 24">
            <a:extLst>
              <a:ext uri="{FF2B5EF4-FFF2-40B4-BE49-F238E27FC236}">
                <a16:creationId xmlns:a16="http://schemas.microsoft.com/office/drawing/2014/main" id="{5F468C0E-DE4B-A4FB-06D2-4088535102F3}"/>
              </a:ext>
            </a:extLst>
          </p:cNvPr>
          <p:cNvSpPr txBox="1"/>
          <p:nvPr/>
        </p:nvSpPr>
        <p:spPr>
          <a:xfrm>
            <a:off x="3336923" y="381000"/>
            <a:ext cx="5628077" cy="461665"/>
          </a:xfrm>
          <a:prstGeom prst="rect">
            <a:avLst/>
          </a:prstGeom>
          <a:noFill/>
        </p:spPr>
        <p:txBody>
          <a:bodyPr wrap="square" rtlCol="0">
            <a:spAutoFit/>
          </a:bodyPr>
          <a:lstStyle/>
          <a:p>
            <a:pPr algn="r"/>
            <a:r>
              <a:rPr lang="en-US" b="1" dirty="0">
                <a:solidFill>
                  <a:schemeClr val="bg1"/>
                </a:solidFill>
                <a:latin typeface="Montserrat" panose="00000500000000000000" pitchFamily="50" charset="0"/>
              </a:rPr>
              <a:t>CENTRE SQUARE COMMONS</a:t>
            </a:r>
          </a:p>
        </p:txBody>
      </p:sp>
      <p:pic>
        <p:nvPicPr>
          <p:cNvPr id="26" name="Picture 25" descr="Text&#10;&#10;Description automatically generated">
            <a:extLst>
              <a:ext uri="{FF2B5EF4-FFF2-40B4-BE49-F238E27FC236}">
                <a16:creationId xmlns:a16="http://schemas.microsoft.com/office/drawing/2014/main" id="{907F388A-3816-A16A-A100-5E4C47090E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553" y="291929"/>
            <a:ext cx="2971800" cy="665792"/>
          </a:xfrm>
          <a:prstGeom prst="rect">
            <a:avLst/>
          </a:prstGeom>
        </p:spPr>
      </p:pic>
    </p:spTree>
    <p:extLst>
      <p:ext uri="{BB962C8B-B14F-4D97-AF65-F5344CB8AC3E}">
        <p14:creationId xmlns:p14="http://schemas.microsoft.com/office/powerpoint/2010/main" val="389290477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C3300"/>
          </a:solidFill>
          <a:prstDash val="solid"/>
          <a:round/>
          <a:headEnd type="none" w="med" len="med"/>
          <a:tailEnd type="none" w="sm"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C3300"/>
          </a:solidFill>
          <a:prstDash val="solid"/>
          <a:round/>
          <a:headEnd type="none" w="med" len="med"/>
          <a:tailEnd type="none" w="sm"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11878</TotalTime>
  <Words>480</Words>
  <Application>Microsoft Office PowerPoint</Application>
  <PresentationFormat>Letter Paper (8.5x11 in)</PresentationFormat>
  <Paragraphs>67</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Montserrat</vt:lpstr>
      <vt:lpstr>Times New Roman</vt:lpstr>
      <vt:lpstr>Default Design</vt:lpstr>
      <vt:lpstr>PowerPoint Presentation</vt:lpstr>
      <vt:lpstr>PowerPoint Presentation</vt:lpstr>
      <vt:lpstr>PowerPoint Presentation</vt:lpstr>
    </vt:vector>
  </TitlesOfParts>
  <Company>LMS Commercial Real Estate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LMS Brochure Front</dc:title>
  <dc:creator>Preferred Customer</dc:creator>
  <cp:lastModifiedBy>Catherene Cardinale</cp:lastModifiedBy>
  <cp:revision>377</cp:revision>
  <dcterms:created xsi:type="dcterms:W3CDTF">2001-04-09T13:39:38Z</dcterms:created>
  <dcterms:modified xsi:type="dcterms:W3CDTF">2025-02-24T16:27:07Z</dcterms:modified>
</cp:coreProperties>
</file>